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1"/>
    <p:sldMasterId id="2147483839" r:id="rId2"/>
    <p:sldMasterId id="2147483851" r:id="rId3"/>
  </p:sldMasterIdLst>
  <p:notesMasterIdLst>
    <p:notesMasterId r:id="rId48"/>
  </p:notesMasterIdLst>
  <p:sldIdLst>
    <p:sldId id="256" r:id="rId4"/>
    <p:sldId id="3769" r:id="rId5"/>
    <p:sldId id="259" r:id="rId6"/>
    <p:sldId id="257" r:id="rId7"/>
    <p:sldId id="648" r:id="rId8"/>
    <p:sldId id="3759" r:id="rId9"/>
    <p:sldId id="662" r:id="rId10"/>
    <p:sldId id="661" r:id="rId11"/>
    <p:sldId id="266" r:id="rId12"/>
    <p:sldId id="263" r:id="rId13"/>
    <p:sldId id="656" r:id="rId14"/>
    <p:sldId id="650" r:id="rId15"/>
    <p:sldId id="440" r:id="rId16"/>
    <p:sldId id="451" r:id="rId17"/>
    <p:sldId id="663" r:id="rId18"/>
    <p:sldId id="407" r:id="rId19"/>
    <p:sldId id="3762" r:id="rId20"/>
    <p:sldId id="664" r:id="rId21"/>
    <p:sldId id="665" r:id="rId22"/>
    <p:sldId id="3764" r:id="rId23"/>
    <p:sldId id="3760" r:id="rId24"/>
    <p:sldId id="667" r:id="rId25"/>
    <p:sldId id="668" r:id="rId26"/>
    <p:sldId id="3741" r:id="rId27"/>
    <p:sldId id="3742" r:id="rId28"/>
    <p:sldId id="3740" r:id="rId29"/>
    <p:sldId id="649" r:id="rId30"/>
    <p:sldId id="3758" r:id="rId31"/>
    <p:sldId id="358" r:id="rId32"/>
    <p:sldId id="348" r:id="rId33"/>
    <p:sldId id="357" r:id="rId34"/>
    <p:sldId id="315" r:id="rId35"/>
    <p:sldId id="3766" r:id="rId36"/>
    <p:sldId id="669" r:id="rId37"/>
    <p:sldId id="3768" r:id="rId38"/>
    <p:sldId id="3767" r:id="rId39"/>
    <p:sldId id="3743" r:id="rId40"/>
    <p:sldId id="3763" r:id="rId41"/>
    <p:sldId id="1676" r:id="rId42"/>
    <p:sldId id="3757" r:id="rId43"/>
    <p:sldId id="3747" r:id="rId44"/>
    <p:sldId id="3722" r:id="rId45"/>
    <p:sldId id="378" r:id="rId46"/>
    <p:sldId id="261" r:id="rId47"/>
  </p:sldIdLst>
  <p:sldSz cx="9144000" cy="6858000" type="screen4x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88561" autoAdjust="0"/>
  </p:normalViewPr>
  <p:slideViewPr>
    <p:cSldViewPr snapToGrid="0" snapToObjects="1" showGuides="1">
      <p:cViewPr varScale="1">
        <p:scale>
          <a:sx n="53" d="100"/>
          <a:sy n="53" d="100"/>
        </p:scale>
        <p:origin x="166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09828-C568-43BA-9C83-2E58A7F4471C}" type="doc">
      <dgm:prSet loTypeId="urn:microsoft.com/office/officeart/2005/8/layout/vList2" loCatId="list" qsTypeId="urn:microsoft.com/office/officeart/2005/8/quickstyle/3d3" qsCatId="3D" csTypeId="urn:microsoft.com/office/officeart/2005/8/colors/accent3_4" csCatId="accent3"/>
      <dgm:spPr/>
      <dgm:t>
        <a:bodyPr/>
        <a:lstStyle/>
        <a:p>
          <a:endParaRPr kumimoji="1" lang="ja-JP" altLang="en-US"/>
        </a:p>
      </dgm:t>
    </dgm:pt>
    <dgm:pt modelId="{DA1B1DBB-27D5-4551-9E6A-247287534E3F}">
      <dgm:prSet/>
      <dgm:spPr/>
      <dgm:t>
        <a:bodyPr/>
        <a:lstStyle/>
        <a:p>
          <a:r>
            <a:rPr kumimoji="1" lang="ja-JP" b="1" dirty="0"/>
            <a:t>初期</a:t>
          </a:r>
          <a:r>
            <a:rPr kumimoji="1" lang="ja-JP" dirty="0"/>
            <a:t>の利用計画作成～個別支援計画作成においては、利用計画案作成</a:t>
          </a:r>
          <a:r>
            <a:rPr kumimoji="1" lang="ja-JP" b="1" dirty="0"/>
            <a:t>前後</a:t>
          </a:r>
          <a:r>
            <a:rPr kumimoji="1" lang="ja-JP" dirty="0"/>
            <a:t>にサービス担当者会議（関係機関との連絡会議）を丁寧に実施し、</a:t>
          </a:r>
          <a:r>
            <a:rPr kumimoji="1" lang="ja-JP" b="1" dirty="0"/>
            <a:t>支援チーム全体が了解</a:t>
          </a:r>
          <a:r>
            <a:rPr kumimoji="1" lang="ja-JP" dirty="0"/>
            <a:t>した上で、正式な利用計画を作成していく流れを踏んだあとに、子どもが利用する各サービス･支援提供事業所は、個別支援計画案を作成し、個別支援会議を実施し、保護者はもちろん、各関係機関ともその内容を共有した上で、正式な個別支援計画を作成していくといったプロセスを踏んでいくことが、基本的な流れです。</a:t>
          </a:r>
          <a:endParaRPr lang="ja-JP" dirty="0"/>
        </a:p>
      </dgm:t>
    </dgm:pt>
    <dgm:pt modelId="{3162653A-3B4F-4555-A9B6-04BDA7539600}" type="parTrans" cxnId="{A0753139-445A-4630-A9DD-1A54107FBB24}">
      <dgm:prSet/>
      <dgm:spPr/>
      <dgm:t>
        <a:bodyPr/>
        <a:lstStyle/>
        <a:p>
          <a:endParaRPr kumimoji="1" lang="ja-JP" altLang="en-US"/>
        </a:p>
      </dgm:t>
    </dgm:pt>
    <dgm:pt modelId="{B327E45E-80E6-4C42-A848-F16FD2243910}" type="sibTrans" cxnId="{A0753139-445A-4630-A9DD-1A54107FBB24}">
      <dgm:prSet/>
      <dgm:spPr/>
      <dgm:t>
        <a:bodyPr/>
        <a:lstStyle/>
        <a:p>
          <a:endParaRPr kumimoji="1" lang="ja-JP" altLang="en-US"/>
        </a:p>
      </dgm:t>
    </dgm:pt>
    <dgm:pt modelId="{3376425D-0CC3-455E-8561-DE327B72A346}" type="pres">
      <dgm:prSet presAssocID="{CA009828-C568-43BA-9C83-2E58A7F4471C}" presName="linear" presStyleCnt="0">
        <dgm:presLayoutVars>
          <dgm:animLvl val="lvl"/>
          <dgm:resizeHandles val="exact"/>
        </dgm:presLayoutVars>
      </dgm:prSet>
      <dgm:spPr/>
    </dgm:pt>
    <dgm:pt modelId="{D8994CCF-4886-4BCD-BBF6-3A1A7E8822DB}" type="pres">
      <dgm:prSet presAssocID="{DA1B1DBB-27D5-4551-9E6A-247287534E3F}" presName="parentText" presStyleLbl="node1" presStyleIdx="0" presStyleCnt="1">
        <dgm:presLayoutVars>
          <dgm:chMax val="0"/>
          <dgm:bulletEnabled val="1"/>
        </dgm:presLayoutVars>
      </dgm:prSet>
      <dgm:spPr/>
    </dgm:pt>
  </dgm:ptLst>
  <dgm:cxnLst>
    <dgm:cxn modelId="{80C89300-8210-4870-991D-629A450DC6B6}" type="presOf" srcId="{DA1B1DBB-27D5-4551-9E6A-247287534E3F}" destId="{D8994CCF-4886-4BCD-BBF6-3A1A7E8822DB}" srcOrd="0" destOrd="0" presId="urn:microsoft.com/office/officeart/2005/8/layout/vList2"/>
    <dgm:cxn modelId="{A0753139-445A-4630-A9DD-1A54107FBB24}" srcId="{CA009828-C568-43BA-9C83-2E58A7F4471C}" destId="{DA1B1DBB-27D5-4551-9E6A-247287534E3F}" srcOrd="0" destOrd="0" parTransId="{3162653A-3B4F-4555-A9B6-04BDA7539600}" sibTransId="{B327E45E-80E6-4C42-A848-F16FD2243910}"/>
    <dgm:cxn modelId="{B96F804B-9672-45BE-ABED-C33A80DEE250}" type="presOf" srcId="{CA009828-C568-43BA-9C83-2E58A7F4471C}" destId="{3376425D-0CC3-455E-8561-DE327B72A346}" srcOrd="0" destOrd="0" presId="urn:microsoft.com/office/officeart/2005/8/layout/vList2"/>
    <dgm:cxn modelId="{74F22710-965F-4D31-B1C7-0A51F050AFEF}" type="presParOf" srcId="{3376425D-0CC3-455E-8561-DE327B72A346}" destId="{D8994CCF-4886-4BCD-BBF6-3A1A7E8822D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3A9B21-4ABC-41F9-9298-F8CFC2AFF48F}" type="doc">
      <dgm:prSet loTypeId="urn:microsoft.com/office/officeart/2005/8/layout/vList2" loCatId="list" qsTypeId="urn:microsoft.com/office/officeart/2005/8/quickstyle/3d3" qsCatId="3D" csTypeId="urn:microsoft.com/office/officeart/2005/8/colors/accent3_4" csCatId="accent3" phldr="1"/>
      <dgm:spPr/>
      <dgm:t>
        <a:bodyPr/>
        <a:lstStyle/>
        <a:p>
          <a:endParaRPr kumimoji="1" lang="ja-JP" altLang="en-US"/>
        </a:p>
      </dgm:t>
    </dgm:pt>
    <dgm:pt modelId="{142F2AF2-823A-413F-A26B-1F51A250ABF3}">
      <dgm:prSet/>
      <dgm:spPr/>
      <dgm:t>
        <a:bodyPr/>
        <a:lstStyle/>
        <a:p>
          <a:r>
            <a:rPr kumimoji="1" lang="ja-JP" b="1"/>
            <a:t>モニタリング以降</a:t>
          </a:r>
          <a:r>
            <a:rPr kumimoji="1" lang="ja-JP"/>
            <a:t>については、利用計画におけるモニタリングと、個別支援計画の中間評価の時期を一致させていくことは、合理的かつ有効な連携の方法となりますが、児童期における支援は、</a:t>
          </a:r>
          <a:r>
            <a:rPr kumimoji="1" lang="ja-JP" b="1"/>
            <a:t>子どもの成長･変化は著しく、移行期も多い</a:t>
          </a:r>
          <a:r>
            <a:rPr kumimoji="1" lang="ja-JP"/>
            <a:t>ので、あまり基本となるプロセスに縛られることなく、臨機応変に「支援会議」をセットしていくことが大切です。いずれにしても、相談支援専門員、児童発達支援管理責任者が、それぞれ積極的に外部機関関係者の参加を、必要に応じて求めながら、会議を継続していくことが、成人期の支援に結びつきますし、</a:t>
          </a:r>
          <a:r>
            <a:rPr kumimoji="1" lang="ja-JP" u="sng"/>
            <a:t>会議が行なわれないほど、子どもにとって将来につながる適切な支援は実施できていない</a:t>
          </a:r>
          <a:r>
            <a:rPr kumimoji="1" lang="ja-JP"/>
            <a:t>と考えていくべきでしょう。</a:t>
          </a:r>
          <a:endParaRPr lang="ja-JP"/>
        </a:p>
      </dgm:t>
    </dgm:pt>
    <dgm:pt modelId="{3BC5FA75-3C76-402E-82F7-CFC24E053CB8}" type="parTrans" cxnId="{EAF735BE-0A3F-4766-9104-F46E0919F2F3}">
      <dgm:prSet/>
      <dgm:spPr/>
      <dgm:t>
        <a:bodyPr/>
        <a:lstStyle/>
        <a:p>
          <a:endParaRPr kumimoji="1" lang="ja-JP" altLang="en-US"/>
        </a:p>
      </dgm:t>
    </dgm:pt>
    <dgm:pt modelId="{C07C298D-BACA-4087-A5FA-7FC889A24059}" type="sibTrans" cxnId="{EAF735BE-0A3F-4766-9104-F46E0919F2F3}">
      <dgm:prSet/>
      <dgm:spPr/>
      <dgm:t>
        <a:bodyPr/>
        <a:lstStyle/>
        <a:p>
          <a:endParaRPr kumimoji="1" lang="ja-JP" altLang="en-US"/>
        </a:p>
      </dgm:t>
    </dgm:pt>
    <dgm:pt modelId="{A7884BA1-C5FF-424B-A7EB-22039EBD9E4B}" type="pres">
      <dgm:prSet presAssocID="{E83A9B21-4ABC-41F9-9298-F8CFC2AFF48F}" presName="linear" presStyleCnt="0">
        <dgm:presLayoutVars>
          <dgm:animLvl val="lvl"/>
          <dgm:resizeHandles val="exact"/>
        </dgm:presLayoutVars>
      </dgm:prSet>
      <dgm:spPr/>
    </dgm:pt>
    <dgm:pt modelId="{877A46DE-C35B-41D8-A208-BBFF45FB5099}" type="pres">
      <dgm:prSet presAssocID="{142F2AF2-823A-413F-A26B-1F51A250ABF3}" presName="parentText" presStyleLbl="node1" presStyleIdx="0" presStyleCnt="1" custScaleY="101949">
        <dgm:presLayoutVars>
          <dgm:chMax val="0"/>
          <dgm:bulletEnabled val="1"/>
        </dgm:presLayoutVars>
      </dgm:prSet>
      <dgm:spPr/>
    </dgm:pt>
  </dgm:ptLst>
  <dgm:cxnLst>
    <dgm:cxn modelId="{D7B3C82D-F69D-4BB7-A1B0-8ED1A4F430FD}" type="presOf" srcId="{E83A9B21-4ABC-41F9-9298-F8CFC2AFF48F}" destId="{A7884BA1-C5FF-424B-A7EB-22039EBD9E4B}" srcOrd="0" destOrd="0" presId="urn:microsoft.com/office/officeart/2005/8/layout/vList2"/>
    <dgm:cxn modelId="{94AD8D63-9170-4828-B361-B601344DE8CF}" type="presOf" srcId="{142F2AF2-823A-413F-A26B-1F51A250ABF3}" destId="{877A46DE-C35B-41D8-A208-BBFF45FB5099}" srcOrd="0" destOrd="0" presId="urn:microsoft.com/office/officeart/2005/8/layout/vList2"/>
    <dgm:cxn modelId="{EAF735BE-0A3F-4766-9104-F46E0919F2F3}" srcId="{E83A9B21-4ABC-41F9-9298-F8CFC2AFF48F}" destId="{142F2AF2-823A-413F-A26B-1F51A250ABF3}" srcOrd="0" destOrd="0" parTransId="{3BC5FA75-3C76-402E-82F7-CFC24E053CB8}" sibTransId="{C07C298D-BACA-4087-A5FA-7FC889A24059}"/>
    <dgm:cxn modelId="{8829C353-D847-4D7C-8B6B-8E996B956185}" type="presParOf" srcId="{A7884BA1-C5FF-424B-A7EB-22039EBD9E4B}" destId="{877A46DE-C35B-41D8-A208-BBFF45FB509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94CCF-4886-4BCD-BBF6-3A1A7E8822DB}">
      <dsp:nvSpPr>
        <dsp:cNvPr id="0" name=""/>
        <dsp:cNvSpPr/>
      </dsp:nvSpPr>
      <dsp:spPr>
        <a:xfrm>
          <a:off x="0" y="62649"/>
          <a:ext cx="7886700" cy="4226040"/>
        </a:xfrm>
        <a:prstGeom prst="roundRect">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1" lang="ja-JP" altLang="en-US" sz="2100" b="1" kern="1200" dirty="0"/>
            <a:t>初期</a:t>
          </a:r>
          <a:r>
            <a:rPr kumimoji="1" lang="ja-JP" altLang="en-US" sz="2100" kern="1200" dirty="0"/>
            <a:t>の利用計画作成～個別支援計画作成においては、利用計画案作成</a:t>
          </a:r>
          <a:r>
            <a:rPr kumimoji="1" lang="ja-JP" altLang="en-US" sz="2100" b="1" kern="1200" dirty="0"/>
            <a:t>前後</a:t>
          </a:r>
          <a:r>
            <a:rPr kumimoji="1" lang="ja-JP" altLang="en-US" sz="2100" kern="1200" dirty="0"/>
            <a:t>にサービス担当者会議（関係機関との連絡会議）を丁寧に実施し、</a:t>
          </a:r>
          <a:r>
            <a:rPr kumimoji="1" lang="ja-JP" altLang="en-US" sz="2100" b="1" kern="1200" dirty="0"/>
            <a:t>支援チーム全体が了解</a:t>
          </a:r>
          <a:r>
            <a:rPr kumimoji="1" lang="ja-JP" altLang="en-US" sz="2100" kern="1200" dirty="0"/>
            <a:t>した上で、正式な利用計画を作成していく流れを踏んだあとに、子どもが利用する各サービス･支援提供事業所は、個別支援計画案を作成し、個別支援会議を実施し、保護者はもちろん、各関係機関ともその内容を共有した上で、正式な個別支援計画を作成していくといったプロセスを踏んでいくことが、基本的な流れです。</a:t>
          </a:r>
          <a:endParaRPr lang="ja-JP" altLang="en-US" sz="2100" kern="1200" dirty="0"/>
        </a:p>
      </dsp:txBody>
      <dsp:txXfrm>
        <a:off x="206298" y="268947"/>
        <a:ext cx="7474104" cy="3813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A46DE-C35B-41D8-A208-BBFF45FB5099}">
      <dsp:nvSpPr>
        <dsp:cNvPr id="0" name=""/>
        <dsp:cNvSpPr/>
      </dsp:nvSpPr>
      <dsp:spPr>
        <a:xfrm>
          <a:off x="0" y="268005"/>
          <a:ext cx="7886700" cy="4351346"/>
        </a:xfrm>
        <a:prstGeom prst="roundRect">
          <a:avLst/>
        </a:prstGeom>
        <a:solidFill>
          <a:schemeClr val="accent3">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kumimoji="1" lang="ja-JP" altLang="en-US" sz="1900" b="1" kern="1200"/>
            <a:t>モニタリング以降</a:t>
          </a:r>
          <a:r>
            <a:rPr kumimoji="1" lang="ja-JP" altLang="en-US" sz="1900" kern="1200"/>
            <a:t>については、利用計画におけるモニタリングと、個別支援計画の中間評価の時期を一致させていくことは、合理的かつ有効な連携の方法となりますが、児童期における支援は、</a:t>
          </a:r>
          <a:r>
            <a:rPr kumimoji="1" lang="ja-JP" altLang="en-US" sz="1900" b="1" kern="1200"/>
            <a:t>子どもの成長･変化は著しく、移行期も多い</a:t>
          </a:r>
          <a:r>
            <a:rPr kumimoji="1" lang="ja-JP" altLang="en-US" sz="1900" kern="1200"/>
            <a:t>ので、あまり基本となるプロセスに縛られることなく、臨機応変に「支援会議」をセットしていくことが大切です。いずれにしても、相談支援専門員、児童発達支援管理責任者が、それぞれ積極的に外部機関関係者の参加を、必要に応じて求めながら、会議を継続していくことが、成人期の支援に結びつきますし、</a:t>
          </a:r>
          <a:r>
            <a:rPr kumimoji="1" lang="ja-JP" altLang="en-US" sz="1900" u="sng" kern="1200"/>
            <a:t>会議が行なわれないほど、子どもにとって将来につながる適切な支援は実施できていない</a:t>
          </a:r>
          <a:r>
            <a:rPr kumimoji="1" lang="ja-JP" altLang="en-US" sz="1900" kern="1200"/>
            <a:t>と考えていくべきでしょう。</a:t>
          </a:r>
          <a:endParaRPr lang="ja-JP" altLang="en-US" sz="1900" kern="1200"/>
        </a:p>
      </dsp:txBody>
      <dsp:txXfrm>
        <a:off x="212415" y="480420"/>
        <a:ext cx="7461870" cy="39265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C09C309-88D6-4405-8E8D-9EC720CFD6B0}" type="datetimeFigureOut">
              <a:rPr kumimoji="1" lang="ja-JP" altLang="en-US" smtClean="0"/>
              <a:t>2023/8/4</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5E0CBB3-9D18-4A1F-8A42-A7A202AA0CDE}" type="slidenum">
              <a:rPr kumimoji="1" lang="ja-JP" altLang="en-US" smtClean="0"/>
              <a:t>‹#›</a:t>
            </a:fld>
            <a:endParaRPr kumimoji="1" lang="ja-JP" altLang="en-US"/>
          </a:p>
        </p:txBody>
      </p:sp>
    </p:spTree>
    <p:extLst>
      <p:ext uri="{BB962C8B-B14F-4D97-AF65-F5344CB8AC3E}">
        <p14:creationId xmlns:p14="http://schemas.microsoft.com/office/powerpoint/2010/main" val="11012385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a:t>
            </a:fld>
            <a:endParaRPr kumimoji="1" lang="ja-JP" altLang="en-US"/>
          </a:p>
        </p:txBody>
      </p:sp>
    </p:spTree>
    <p:extLst>
      <p:ext uri="{BB962C8B-B14F-4D97-AF65-F5344CB8AC3E}">
        <p14:creationId xmlns:p14="http://schemas.microsoft.com/office/powerpoint/2010/main" val="1246142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設定に沿って考える。</a:t>
            </a:r>
            <a:endParaRPr kumimoji="1" lang="en-US" altLang="ja-JP" dirty="0"/>
          </a:p>
          <a:p>
            <a:r>
              <a:rPr kumimoji="1" lang="ja-JP" altLang="en-US" dirty="0"/>
              <a:t>両方の視点でとらえる事が狙い（講義の復習に繋がる）。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14</a:t>
            </a:fld>
            <a:endParaRPr kumimoji="1" lang="ja-JP" altLang="en-US"/>
          </a:p>
        </p:txBody>
      </p:sp>
    </p:spTree>
    <p:extLst>
      <p:ext uri="{BB962C8B-B14F-4D97-AF65-F5344CB8AC3E}">
        <p14:creationId xmlns:p14="http://schemas.microsoft.com/office/powerpoint/2010/main" val="122685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15</a:t>
            </a:fld>
            <a:endParaRPr kumimoji="1" lang="ja-JP" altLang="en-US"/>
          </a:p>
        </p:txBody>
      </p:sp>
    </p:spTree>
    <p:extLst>
      <p:ext uri="{BB962C8B-B14F-4D97-AF65-F5344CB8AC3E}">
        <p14:creationId xmlns:p14="http://schemas.microsoft.com/office/powerpoint/2010/main" val="2996714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基本的に相談支援専門員ならびにサビ児管対象につき、会議運営の基本的技術は習得しているものと考える。</a:t>
            </a:r>
            <a:endParaRPr kumimoji="1" lang="en-US" altLang="ja-JP" dirty="0"/>
          </a:p>
          <a:p>
            <a:r>
              <a:rPr kumimoji="1" lang="ja-JP" altLang="en-US" dirty="0"/>
              <a:t>従って、参考として紹介する程度にとどめる。</a:t>
            </a:r>
            <a:endParaRPr kumimoji="1" lang="en-US" altLang="ja-JP" dirty="0"/>
          </a:p>
          <a:p>
            <a:r>
              <a:rPr kumimoji="1" lang="ja-JP" altLang="en-US" dirty="0"/>
              <a:t>演習における学習効果の高低は演習内容だけでなく、演習に参加する受講生の態度や姿勢、スキルによって大きく左右されます。</a:t>
            </a:r>
            <a:endParaRPr kumimoji="1" lang="en-US" altLang="ja-JP" dirty="0"/>
          </a:p>
          <a:p>
            <a:r>
              <a:rPr kumimoji="1" lang="ja-JP" altLang="en-US" dirty="0"/>
              <a:t>グループメンバーが協力し合い積極的に参加することに加え、この資料のようなルールを共有しておくことは大変重要だと言われています。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6B231AA8-E2FF-4F4F-9FF2-41AB50E2B364}" type="slidenum">
              <a:rPr kumimoji="1" lang="ja-JP" altLang="en-US" smtClean="0"/>
              <a:pPr/>
              <a:t>16</a:t>
            </a:fld>
            <a:endParaRPr kumimoji="1" lang="ja-JP" altLang="en-US"/>
          </a:p>
        </p:txBody>
      </p:sp>
    </p:spTree>
    <p:extLst>
      <p:ext uri="{BB962C8B-B14F-4D97-AF65-F5344CB8AC3E}">
        <p14:creationId xmlns:p14="http://schemas.microsoft.com/office/powerpoint/2010/main" val="233338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リモートの場合、記録者の記録が共有できるような工夫が必要</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17</a:t>
            </a:fld>
            <a:endParaRPr kumimoji="1" lang="ja-JP" altLang="en-US"/>
          </a:p>
        </p:txBody>
      </p:sp>
    </p:spTree>
    <p:extLst>
      <p:ext uri="{BB962C8B-B14F-4D97-AF65-F5344CB8AC3E}">
        <p14:creationId xmlns:p14="http://schemas.microsoft.com/office/powerpoint/2010/main" val="609325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18</a:t>
            </a:fld>
            <a:endParaRPr kumimoji="1" lang="ja-JP" altLang="en-US"/>
          </a:p>
        </p:txBody>
      </p:sp>
    </p:spTree>
    <p:extLst>
      <p:ext uri="{BB962C8B-B14F-4D97-AF65-F5344CB8AC3E}">
        <p14:creationId xmlns:p14="http://schemas.microsoft.com/office/powerpoint/2010/main" val="2713608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目的は根拠を明確にすること。必ずしもスライドのとおりきれいに並ばなくても良く、箇条書きした後で左脇に数字を記載するような形でも可能。</a:t>
            </a:r>
            <a:endParaRPr kumimoji="1" lang="en-US" altLang="ja-JP" dirty="0"/>
          </a:p>
          <a:p>
            <a:r>
              <a:rPr kumimoji="1" lang="ja-JP" altLang="en-US" dirty="0"/>
              <a:t>唯一の正解を導き出すような性格のワークではないことに留意</a:t>
            </a:r>
            <a:endParaRPr kumimoji="1" lang="en-US" altLang="ja-JP" dirty="0"/>
          </a:p>
          <a:p>
            <a:r>
              <a:rPr kumimoji="1" lang="ja-JP" altLang="en-US" dirty="0"/>
              <a:t>大きな用紙を用意する事や</a:t>
            </a:r>
            <a:r>
              <a:rPr kumimoji="1" lang="en-US" altLang="ja-JP" dirty="0"/>
              <a:t>ZOOM</a:t>
            </a:r>
            <a:r>
              <a:rPr kumimoji="1" lang="ja-JP" altLang="en-US" dirty="0"/>
              <a:t>のホワイトボードを活用するなど、グループワークを行いやすい用意については創意工夫を。</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19</a:t>
            </a:fld>
            <a:endParaRPr kumimoji="1" lang="ja-JP" altLang="en-US"/>
          </a:p>
        </p:txBody>
      </p:sp>
    </p:spTree>
    <p:extLst>
      <p:ext uri="{BB962C8B-B14F-4D97-AF65-F5344CB8AC3E}">
        <p14:creationId xmlns:p14="http://schemas.microsoft.com/office/powerpoint/2010/main" val="78271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目的は根拠を明確にすること。必ずしもスライドのとおりきれいに並ばなくても良く、箇条書きした後で左脇に数字を記載するような形でも可能。</a:t>
            </a:r>
            <a:endParaRPr kumimoji="1" lang="en-US" altLang="ja-JP" dirty="0"/>
          </a:p>
          <a:p>
            <a:r>
              <a:rPr kumimoji="1" lang="ja-JP" altLang="en-US" dirty="0"/>
              <a:t>唯一の正解を導き出すような性格のワークではないことに留意</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20</a:t>
            </a:fld>
            <a:endParaRPr kumimoji="1" lang="ja-JP" altLang="en-US"/>
          </a:p>
        </p:txBody>
      </p:sp>
    </p:spTree>
    <p:extLst>
      <p:ext uri="{BB962C8B-B14F-4D97-AF65-F5344CB8AC3E}">
        <p14:creationId xmlns:p14="http://schemas.microsoft.com/office/powerpoint/2010/main" val="1732876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50555D03-335D-43DA-BF0F-4DD39F026A6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7CDDDF5-3D3E-425F-A1F7-99D91C062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演習１で福祉サービスの利用をしない選択をした</a:t>
            </a:r>
            <a:r>
              <a:rPr lang="en-US" altLang="ja-JP" dirty="0"/>
              <a:t>G</a:t>
            </a:r>
            <a:r>
              <a:rPr lang="ja-JP" altLang="en-US" dirty="0"/>
              <a:t>には申し訳ないが、児童発達支援管理責任者と相談支援専門員との連携という研修意図からして、今回は放課後等デーサービスを利用する前提で演習２を実施します。</a:t>
            </a:r>
            <a:endParaRPr lang="en-US" altLang="ja-JP" dirty="0"/>
          </a:p>
          <a:p>
            <a:endParaRPr lang="en-US" altLang="ja-JP" dirty="0"/>
          </a:p>
        </p:txBody>
      </p:sp>
    </p:spTree>
    <p:extLst>
      <p:ext uri="{BB962C8B-B14F-4D97-AF65-F5344CB8AC3E}">
        <p14:creationId xmlns:p14="http://schemas.microsoft.com/office/powerpoint/2010/main" val="2636227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状況の変化に着目</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23</a:t>
            </a:fld>
            <a:endParaRPr kumimoji="1" lang="ja-JP" altLang="en-US"/>
          </a:p>
        </p:txBody>
      </p:sp>
    </p:spTree>
    <p:extLst>
      <p:ext uri="{BB962C8B-B14F-4D97-AF65-F5344CB8AC3E}">
        <p14:creationId xmlns:p14="http://schemas.microsoft.com/office/powerpoint/2010/main" val="3985352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講義内容の確認（時間的に読み合わせは行わない）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24</a:t>
            </a:fld>
            <a:endParaRPr kumimoji="1" lang="ja-JP" altLang="en-US"/>
          </a:p>
        </p:txBody>
      </p:sp>
    </p:spTree>
    <p:extLst>
      <p:ext uri="{BB962C8B-B14F-4D97-AF65-F5344CB8AC3E}">
        <p14:creationId xmlns:p14="http://schemas.microsoft.com/office/powerpoint/2010/main" val="138269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プログラムの時間の割り振りについて昨年度から修正を行った</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a:t>
            </a:fld>
            <a:endParaRPr kumimoji="1" lang="ja-JP" altLang="en-US"/>
          </a:p>
        </p:txBody>
      </p:sp>
    </p:spTree>
    <p:extLst>
      <p:ext uri="{BB962C8B-B14F-4D97-AF65-F5344CB8AC3E}">
        <p14:creationId xmlns:p14="http://schemas.microsoft.com/office/powerpoint/2010/main" val="211733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模擬演習の前に確認を行う。</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28</a:t>
            </a:fld>
            <a:endParaRPr kumimoji="1" lang="ja-JP" altLang="en-US"/>
          </a:p>
        </p:txBody>
      </p:sp>
    </p:spTree>
    <p:extLst>
      <p:ext uri="{BB962C8B-B14F-4D97-AF65-F5344CB8AC3E}">
        <p14:creationId xmlns:p14="http://schemas.microsoft.com/office/powerpoint/2010/main" val="1671485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ニーズ整理票は相談支援従事者養成研修のカリキュラムで使用しているものを使用（現状を共有する事を目的とする）</a:t>
            </a:r>
            <a:endParaRPr kumimoji="1" lang="en-US" altLang="ja-JP" dirty="0"/>
          </a:p>
          <a:p>
            <a:r>
              <a:rPr kumimoji="1" lang="ja-JP" altLang="en-US" dirty="0"/>
              <a:t>相談支援専門員の設定（何年目の方なのか等）も必要に応じて。</a:t>
            </a:r>
            <a:endParaRPr kumimoji="1" lang="en-US" altLang="ja-JP" dirty="0"/>
          </a:p>
          <a:p>
            <a:r>
              <a:rPr kumimoji="1" lang="ja-JP" altLang="en-US" dirty="0"/>
              <a:t>整理票の質を評価する時間ではない事に留意。</a:t>
            </a:r>
            <a:endParaRPr kumimoji="1" lang="en-US" altLang="ja-JP" dirty="0"/>
          </a:p>
          <a:p>
            <a:endParaRPr kumimoji="1" lang="en-US" altLang="ja-JP" dirty="0"/>
          </a:p>
          <a:p>
            <a:r>
              <a:rPr kumimoji="1" lang="en-US" altLang="ja-JP" dirty="0"/>
              <a:t>【</a:t>
            </a:r>
            <a:r>
              <a:rPr kumimoji="1" lang="ja-JP" altLang="en-US" dirty="0"/>
              <a:t>状況</a:t>
            </a:r>
            <a:r>
              <a:rPr kumimoji="1" lang="en-US" altLang="ja-JP" dirty="0"/>
              <a:t>】</a:t>
            </a:r>
          </a:p>
          <a:p>
            <a:r>
              <a:rPr kumimoji="1" lang="ja-JP" altLang="en-US" dirty="0"/>
              <a:t>相談支援専門員は</a:t>
            </a:r>
            <a:r>
              <a:rPr kumimoji="1" lang="en-US" altLang="ja-JP" dirty="0"/>
              <a:t>Tomorrow</a:t>
            </a:r>
            <a:r>
              <a:rPr kumimoji="1" lang="ja-JP" altLang="en-US" dirty="0"/>
              <a:t>に二次アセスを依頼。</a:t>
            </a:r>
            <a:endParaRPr kumimoji="1" lang="en-US" altLang="ja-JP" dirty="0"/>
          </a:p>
          <a:p>
            <a:r>
              <a:rPr kumimoji="1" lang="ja-JP" altLang="en-US" dirty="0"/>
              <a:t>在園時の状況だけでなく</a:t>
            </a:r>
            <a:r>
              <a:rPr kumimoji="1" lang="en-US" altLang="ja-JP" dirty="0"/>
              <a:t>WISK-Ⅳ</a:t>
            </a:r>
            <a:r>
              <a:rPr kumimoji="1" lang="ja-JP" altLang="en-US" dirty="0"/>
              <a:t>の情報提供も受けた。</a:t>
            </a:r>
            <a:endParaRPr kumimoji="1" lang="en-US" altLang="ja-JP" dirty="0"/>
          </a:p>
          <a:p>
            <a:r>
              <a:rPr kumimoji="1" lang="ja-JP" altLang="en-US" dirty="0"/>
              <a:t>途切れのないサポート作りが重要（サポートブックが作成されている設定）</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29</a:t>
            </a:fld>
            <a:endParaRPr kumimoji="1" lang="ja-JP" altLang="en-US"/>
          </a:p>
        </p:txBody>
      </p:sp>
    </p:spTree>
    <p:extLst>
      <p:ext uri="{BB962C8B-B14F-4D97-AF65-F5344CB8AC3E}">
        <p14:creationId xmlns:p14="http://schemas.microsoft.com/office/powerpoint/2010/main" val="630733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計画（案）</a:t>
            </a:r>
            <a:endParaRPr kumimoji="1" lang="en-US" altLang="ja-JP" dirty="0"/>
          </a:p>
          <a:p>
            <a:r>
              <a:rPr kumimoji="1" lang="ja-JP" altLang="en-US" dirty="0"/>
              <a:t>各項目について参加者の同意がえられるよう検討を行う</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30</a:t>
            </a:fld>
            <a:endParaRPr kumimoji="1" lang="ja-JP" altLang="en-US"/>
          </a:p>
        </p:txBody>
      </p:sp>
    </p:spTree>
    <p:extLst>
      <p:ext uri="{BB962C8B-B14F-4D97-AF65-F5344CB8AC3E}">
        <p14:creationId xmlns:p14="http://schemas.microsoft.com/office/powerpoint/2010/main" val="359774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母のパートは週４日（増やす事も考えたが現状維持・相談支援専門員と相談した結果、金曜日は本人のリラックス日とする）</a:t>
            </a:r>
            <a:endParaRPr kumimoji="1" lang="en-US" altLang="ja-JP" dirty="0"/>
          </a:p>
          <a:p>
            <a:r>
              <a:rPr kumimoji="1" lang="ja-JP" altLang="en-US" dirty="0"/>
              <a:t>父も同意：週末の予定も大切にしたい。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31</a:t>
            </a:fld>
            <a:endParaRPr kumimoji="1" lang="ja-JP" altLang="en-US"/>
          </a:p>
        </p:txBody>
      </p:sp>
    </p:spTree>
    <p:extLst>
      <p:ext uri="{BB962C8B-B14F-4D97-AF65-F5344CB8AC3E}">
        <p14:creationId xmlns:p14="http://schemas.microsoft.com/office/powerpoint/2010/main" val="1819879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情報内容と分類（例：この情報は才能素質の項目ではないか？）といった議論は不要。</a:t>
            </a:r>
            <a:endParaRPr kumimoji="1" lang="en-US" altLang="ja-JP" dirty="0"/>
          </a:p>
          <a:p>
            <a:r>
              <a:rPr kumimoji="1" lang="ja-JP" altLang="en-US" dirty="0"/>
              <a:t>サービス担当者会議の参考資料として活用する。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32</a:t>
            </a:fld>
            <a:endParaRPr kumimoji="1" lang="ja-JP" altLang="en-US"/>
          </a:p>
        </p:txBody>
      </p:sp>
    </p:spTree>
    <p:extLst>
      <p:ext uri="{BB962C8B-B14F-4D97-AF65-F5344CB8AC3E}">
        <p14:creationId xmlns:p14="http://schemas.microsoft.com/office/powerpoint/2010/main" val="1934405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今回の研修で実演を行う</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34</a:t>
            </a:fld>
            <a:endParaRPr kumimoji="1" lang="ja-JP" altLang="en-US"/>
          </a:p>
        </p:txBody>
      </p:sp>
    </p:spTree>
    <p:extLst>
      <p:ext uri="{BB962C8B-B14F-4D97-AF65-F5344CB8AC3E}">
        <p14:creationId xmlns:p14="http://schemas.microsoft.com/office/powerpoint/2010/main" val="4035591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役作りの情報を別途提供するか否か</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36</a:t>
            </a:fld>
            <a:endParaRPr kumimoji="1" lang="ja-JP" altLang="en-US"/>
          </a:p>
        </p:txBody>
      </p:sp>
    </p:spTree>
    <p:extLst>
      <p:ext uri="{BB962C8B-B14F-4D97-AF65-F5344CB8AC3E}">
        <p14:creationId xmlns:p14="http://schemas.microsoft.com/office/powerpoint/2010/main" val="11386268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a:extLst>
              <a:ext uri="{FF2B5EF4-FFF2-40B4-BE49-F238E27FC236}">
                <a16:creationId xmlns:a16="http://schemas.microsoft.com/office/drawing/2014/main" id="{11094176-7F1B-446D-9F89-6E3A6A45F509}"/>
              </a:ext>
            </a:extLst>
          </p:cNvPr>
          <p:cNvSpPr>
            <a:spLocks noGrp="1" noRot="1" noChangeAspect="1" noChangeArrowheads="1" noTextEdit="1"/>
          </p:cNvSpPr>
          <p:nvPr>
            <p:ph type="sldImg"/>
          </p:nvPr>
        </p:nvSpPr>
        <p:spPr>
          <a:xfrm>
            <a:off x="919163" y="742950"/>
            <a:ext cx="4962525" cy="3722688"/>
          </a:xfrm>
          <a:ln/>
        </p:spPr>
      </p:sp>
      <p:sp>
        <p:nvSpPr>
          <p:cNvPr id="7171" name="ノート プレースホルダ 2">
            <a:extLst>
              <a:ext uri="{FF2B5EF4-FFF2-40B4-BE49-F238E27FC236}">
                <a16:creationId xmlns:a16="http://schemas.microsoft.com/office/drawing/2014/main" id="{2D43EC02-34B5-48AF-B26F-F549DA27F0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lstStyle/>
          <a:p>
            <a:pPr eaLnBrk="1" hangingPunct="1"/>
            <a:endParaRPr lang="ja-JP" altLang="en-US" sz="1000">
              <a:latin typeface="ＭＳ Ｐ明朝" panose="02020600040205080304" pitchFamily="18" charset="-128"/>
            </a:endParaRPr>
          </a:p>
        </p:txBody>
      </p:sp>
      <p:sp>
        <p:nvSpPr>
          <p:cNvPr id="7172" name="スライド番号プレースホルダ 3">
            <a:extLst>
              <a:ext uri="{FF2B5EF4-FFF2-40B4-BE49-F238E27FC236}">
                <a16:creationId xmlns:a16="http://schemas.microsoft.com/office/drawing/2014/main" id="{EDAA08E1-B230-4EDC-988F-54032E990D9A}"/>
              </a:ext>
            </a:extLst>
          </p:cNvPr>
          <p:cNvSpPr txBox="1">
            <a:spLocks noGrp="1"/>
          </p:cNvSpPr>
          <p:nvPr/>
        </p:nvSpPr>
        <p:spPr bwMode="auto">
          <a:xfrm>
            <a:off x="3851275" y="9428163"/>
            <a:ext cx="294481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6" rIns="91279" bIns="45636"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14DB64B2-FA04-4AA7-A2E0-E3EA5D6EBA88}" type="slidenum">
              <a:rPr lang="en-US" altLang="ja-JP" b="0">
                <a:solidFill>
                  <a:srgbClr val="000000"/>
                </a:solidFill>
                <a:latin typeface="Times New Roman" panose="02020603050405020304" pitchFamily="18" charset="0"/>
                <a:ea typeface="ＭＳ Ｐゴシック" panose="020B0600070205080204" pitchFamily="50" charset="-128"/>
              </a:rPr>
              <a:pPr algn="r" eaLnBrk="1" hangingPunct="1">
                <a:spcBef>
                  <a:spcPct val="0"/>
                </a:spcBef>
              </a:pPr>
              <a:t>39</a:t>
            </a:fld>
            <a:endParaRPr lang="en-US" altLang="ja-JP" b="0">
              <a:solidFill>
                <a:srgbClr val="000000"/>
              </a:solidFill>
              <a:latin typeface="Times New Roman" panose="02020603050405020304" pitchFamily="18" charset="0"/>
              <a:ea typeface="ＭＳ Ｐゴシック" panose="020B0600070205080204" pitchFamily="50"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44</a:t>
            </a:fld>
            <a:endParaRPr kumimoji="1" lang="ja-JP" altLang="en-US"/>
          </a:p>
        </p:txBody>
      </p:sp>
    </p:spTree>
    <p:extLst>
      <p:ext uri="{BB962C8B-B14F-4D97-AF65-F5344CB8AC3E}">
        <p14:creationId xmlns:p14="http://schemas.microsoft.com/office/powerpoint/2010/main" val="387643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50555D03-335D-43DA-BF0F-4DD39F026A6D}"/>
              </a:ext>
            </a:extLst>
          </p:cNvPr>
          <p:cNvSpPr>
            <a:spLocks noGrp="1" noRot="1" noChangeAspect="1" noChangeArrowheads="1" noTextEdit="1"/>
          </p:cNvSpPr>
          <p:nvPr>
            <p:ph type="sldImg"/>
          </p:nvPr>
        </p:nvSpPr>
        <p:spPr>
          <a:ln/>
        </p:spPr>
      </p:sp>
      <p:sp>
        <p:nvSpPr>
          <p:cNvPr id="55299" name="ノート プレースホルダー 2">
            <a:extLst>
              <a:ext uri="{FF2B5EF4-FFF2-40B4-BE49-F238E27FC236}">
                <a16:creationId xmlns:a16="http://schemas.microsoft.com/office/drawing/2014/main" id="{77CDDDF5-3D3E-425F-A1F7-99D91C0629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t>前提条件の確認</a:t>
            </a:r>
            <a:endParaRPr lang="en-US" altLang="ja-JP" dirty="0"/>
          </a:p>
          <a:p>
            <a:r>
              <a:rPr lang="ja-JP" altLang="en-US" dirty="0"/>
              <a:t>演習１（２）の時点を示す資料として活用＝初期的という</a:t>
            </a:r>
            <a:endParaRPr lang="en-US" altLang="ja-JP" dirty="0"/>
          </a:p>
          <a:p>
            <a:r>
              <a:rPr lang="ja-JP" altLang="en-US" dirty="0"/>
              <a:t>いわゆる</a:t>
            </a:r>
            <a:r>
              <a:rPr lang="en-US" altLang="ja-JP" dirty="0"/>
              <a:t>『</a:t>
            </a:r>
            <a:r>
              <a:rPr lang="ja-JP" altLang="en-US" dirty="0"/>
              <a:t>気づきの段階からの支援</a:t>
            </a:r>
            <a:r>
              <a:rPr lang="en-US" altLang="ja-JP" dirty="0"/>
              <a:t>』</a:t>
            </a:r>
            <a:r>
              <a:rPr lang="ja-JP" altLang="en-US" dirty="0"/>
              <a:t>とは分けて考える事も触れておく。</a:t>
            </a:r>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☆印は説明用資料（演習の意図を解説するもの）</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6</a:t>
            </a:fld>
            <a:endParaRPr kumimoji="1" lang="ja-JP" altLang="en-US"/>
          </a:p>
        </p:txBody>
      </p:sp>
    </p:spTree>
    <p:extLst>
      <p:ext uri="{BB962C8B-B14F-4D97-AF65-F5344CB8AC3E}">
        <p14:creationId xmlns:p14="http://schemas.microsoft.com/office/powerpoint/2010/main" val="132405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事例の設定</a:t>
            </a:r>
            <a:r>
              <a:rPr kumimoji="1" lang="en-US" altLang="ja-JP" dirty="0"/>
              <a:t>】</a:t>
            </a:r>
          </a:p>
          <a:p>
            <a:r>
              <a:rPr kumimoji="1" lang="ja-JP" altLang="en-US" dirty="0"/>
              <a:t>今回の提示は（案）</a:t>
            </a:r>
            <a:endParaRPr kumimoji="1" lang="en-US" altLang="ja-JP" dirty="0"/>
          </a:p>
          <a:p>
            <a:r>
              <a:rPr kumimoji="1" lang="ja-JP" altLang="en-US" dirty="0"/>
              <a:t>このような関係図がポンチ絵で示せると分かり易いと考えた</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8</a:t>
            </a:fld>
            <a:endParaRPr kumimoji="1" lang="ja-JP" altLang="en-US"/>
          </a:p>
        </p:txBody>
      </p:sp>
    </p:spTree>
    <p:extLst>
      <p:ext uri="{BB962C8B-B14F-4D97-AF65-F5344CB8AC3E}">
        <p14:creationId xmlns:p14="http://schemas.microsoft.com/office/powerpoint/2010/main" val="359714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事例の読み込み（紹介）に</a:t>
            </a:r>
            <a:r>
              <a:rPr kumimoji="1" lang="en-US" altLang="ja-JP" dirty="0"/>
              <a:t>5</a:t>
            </a:r>
            <a:r>
              <a:rPr kumimoji="1" lang="ja-JP" altLang="en-US" dirty="0"/>
              <a:t>分</a:t>
            </a:r>
            <a:endParaRPr kumimoji="1" lang="en-US" altLang="ja-JP" dirty="0"/>
          </a:p>
          <a:p>
            <a:r>
              <a:rPr kumimoji="1" lang="ja-JP" altLang="en-US" dirty="0"/>
              <a:t>概要の様式も（案）どの程度の情報を提供するかについては要考慮。</a:t>
            </a:r>
            <a:endParaRPr kumimoji="1" lang="en-US" altLang="ja-JP" dirty="0"/>
          </a:p>
          <a:p>
            <a:endParaRPr kumimoji="1" lang="en-US" altLang="ja-JP" dirty="0"/>
          </a:p>
          <a:p>
            <a:r>
              <a:rPr kumimoji="1" lang="ja-JP" altLang="en-US" dirty="0"/>
              <a:t>本事例は「移行期の支援」の要素が加わっている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9</a:t>
            </a:fld>
            <a:endParaRPr kumimoji="1" lang="ja-JP" altLang="en-US"/>
          </a:p>
        </p:txBody>
      </p:sp>
    </p:spTree>
    <p:extLst>
      <p:ext uri="{BB962C8B-B14F-4D97-AF65-F5344CB8AC3E}">
        <p14:creationId xmlns:p14="http://schemas.microsoft.com/office/powerpoint/2010/main" val="1450464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100</a:t>
            </a:r>
            <a:r>
              <a:rPr kumimoji="1" lang="ja-JP" altLang="en-US" dirty="0"/>
              <a:t>文字アセスなどもあると良いか。</a:t>
            </a:r>
            <a:endParaRPr kumimoji="1" lang="en-US" altLang="ja-JP" dirty="0"/>
          </a:p>
          <a:p>
            <a:r>
              <a:rPr kumimoji="1" lang="ja-JP" altLang="en-US" dirty="0"/>
              <a:t>相談支援従事者養成研修の内容を踏まえて作成すると良い。</a:t>
            </a:r>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11</a:t>
            </a:fld>
            <a:endParaRPr kumimoji="1" lang="ja-JP" altLang="en-US"/>
          </a:p>
        </p:txBody>
      </p:sp>
    </p:spTree>
    <p:extLst>
      <p:ext uri="{BB962C8B-B14F-4D97-AF65-F5344CB8AC3E}">
        <p14:creationId xmlns:p14="http://schemas.microsoft.com/office/powerpoint/2010/main" val="416685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意図</a:t>
            </a:r>
            <a:r>
              <a:rPr kumimoji="1" lang="en-US" altLang="ja-JP" dirty="0"/>
              <a:t>】</a:t>
            </a:r>
          </a:p>
          <a:p>
            <a:r>
              <a:rPr kumimoji="1" lang="ja-JP" altLang="en-US" dirty="0"/>
              <a:t>今回の研修は相談支援専門員と児発管が一緒に受講する事を念頭においている。</a:t>
            </a:r>
            <a:endParaRPr kumimoji="1" lang="en-US" altLang="ja-JP" dirty="0"/>
          </a:p>
          <a:p>
            <a:r>
              <a:rPr kumimoji="1" lang="ja-JP" altLang="en-US" dirty="0"/>
              <a:t>ここでは職制を意識せずにケースの概要をと捉える事を目的とする（相談・児発　共通）</a:t>
            </a:r>
            <a:endParaRPr kumimoji="1" lang="en-US" altLang="ja-JP" dirty="0"/>
          </a:p>
          <a:p>
            <a:endParaRPr kumimoji="1" lang="en-US" altLang="ja-JP" dirty="0"/>
          </a:p>
          <a:p>
            <a:r>
              <a:rPr kumimoji="1" lang="en-US" altLang="ja-JP" dirty="0"/>
              <a:t>5</a:t>
            </a:r>
            <a:r>
              <a:rPr kumimoji="1" lang="ja-JP" altLang="en-US" dirty="0"/>
              <a:t>歳で手帳を受けるに至った点を推察し、また地元の小学校にはお兄ちゃんと一緒の所に行きたいといった流れもあるけど、刺激のあるところに行かせて、発語の発達を促したいと考えていそうな母親像、療育を受けていればもっと伸びるのではと考えている母親像が想像できます。</a:t>
            </a:r>
          </a:p>
          <a:p>
            <a:r>
              <a:rPr kumimoji="1" lang="ja-JP" altLang="en-US" dirty="0"/>
              <a:t>発達の状態としては、二語文は出てきたのでしょうが、構音はまだまだ未成熟で、よく関わっている人しか聞き取れない言葉は多いと推察できますし、意気揚々と出かけてもすぐに疲れて、座り込んでしまうことも多そうな子どもです。咀嚼力は弱く、丸呑みのような状態で摂食していそうです。描画は円錯画レベルで、棒のぶら下がりは</a:t>
            </a:r>
            <a:r>
              <a:rPr kumimoji="1" lang="en-US" altLang="ja-JP" dirty="0"/>
              <a:t>1</a:t>
            </a:r>
            <a:r>
              <a:rPr kumimoji="1" lang="ja-JP" altLang="en-US" dirty="0"/>
              <a:t>秒もできず、平均台は片手で支えていればカニ歩きで渡ることはできるといった推察もできます。数量は「</a:t>
            </a:r>
            <a:r>
              <a:rPr kumimoji="1" lang="en-US" altLang="ja-JP" dirty="0"/>
              <a:t>2</a:t>
            </a:r>
            <a:r>
              <a:rPr kumimoji="1" lang="ja-JP" altLang="en-US" dirty="0"/>
              <a:t>」個でも難しく、読字は適当に知っている平仮名名を口にする程度、といった感じです。</a:t>
            </a:r>
          </a:p>
          <a:p>
            <a:endParaRPr kumimoji="1" lang="en-US" altLang="ja-JP" dirty="0"/>
          </a:p>
          <a:p>
            <a:r>
              <a:rPr kumimoji="1" lang="ja-JP" altLang="en-US" dirty="0"/>
              <a:t>とまで読み込めるかについては職制や知識経験等により差異があると思いますが、なるべく多く箇条書きで記入することを推奨してください。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12</a:t>
            </a:fld>
            <a:endParaRPr kumimoji="1" lang="ja-JP" altLang="en-US"/>
          </a:p>
        </p:txBody>
      </p:sp>
    </p:spTree>
    <p:extLst>
      <p:ext uri="{BB962C8B-B14F-4D97-AF65-F5344CB8AC3E}">
        <p14:creationId xmlns:p14="http://schemas.microsoft.com/office/powerpoint/2010/main" val="346333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この後に演習シートを用意しています。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55E0CBB3-9D18-4A1F-8A42-A7A202AA0CDE}" type="slidenum">
              <a:rPr kumimoji="1" lang="ja-JP" altLang="en-US" smtClean="0"/>
              <a:t>13</a:t>
            </a:fld>
            <a:endParaRPr kumimoji="1" lang="ja-JP" altLang="en-US"/>
          </a:p>
        </p:txBody>
      </p:sp>
    </p:spTree>
    <p:extLst>
      <p:ext uri="{BB962C8B-B14F-4D97-AF65-F5344CB8AC3E}">
        <p14:creationId xmlns:p14="http://schemas.microsoft.com/office/powerpoint/2010/main" val="1682125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68526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839890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79358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89407016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1146330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8754401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57735670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8" name="Footer Placeholder 7"/>
          <p:cNvSpPr>
            <a:spLocks noGrp="1"/>
          </p:cNvSpPr>
          <p:nvPr>
            <p:ph type="ftr" sz="quarter" idx="11"/>
          </p:nvPr>
        </p:nvSpPr>
        <p:spPr/>
        <p:txBody>
          <a:bodyPr/>
          <a:lstStyle/>
          <a:p>
            <a:endParaRPr lang="en-US" sz="750"/>
          </a:p>
        </p:txBody>
      </p:sp>
      <p:sp>
        <p:nvSpPr>
          <p:cNvPr id="9" name="Slide Number Placeholder 8"/>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32492023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4" name="Footer Placeholder 3"/>
          <p:cNvSpPr>
            <a:spLocks noGrp="1"/>
          </p:cNvSpPr>
          <p:nvPr>
            <p:ph type="ftr" sz="quarter" idx="11"/>
          </p:nvPr>
        </p:nvSpPr>
        <p:spPr/>
        <p:txBody>
          <a:bodyPr/>
          <a:lstStyle/>
          <a:p>
            <a:endParaRPr lang="en-US" sz="750"/>
          </a:p>
        </p:txBody>
      </p:sp>
      <p:sp>
        <p:nvSpPr>
          <p:cNvPr id="5" name="Slide Number Placeholder 4"/>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60732477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3" name="Footer Placeholder 2"/>
          <p:cNvSpPr>
            <a:spLocks noGrp="1"/>
          </p:cNvSpPr>
          <p:nvPr>
            <p:ph type="ftr" sz="quarter" idx="11"/>
          </p:nvPr>
        </p:nvSpPr>
        <p:spPr/>
        <p:txBody>
          <a:bodyPr/>
          <a:lstStyle/>
          <a:p>
            <a:endParaRPr lang="en-US" sz="750"/>
          </a:p>
        </p:txBody>
      </p:sp>
      <p:sp>
        <p:nvSpPr>
          <p:cNvPr id="4" name="Slide Number Placeholder 3"/>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82570848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0215813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03009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6" name="Footer Placeholder 5"/>
          <p:cNvSpPr>
            <a:spLocks noGrp="1"/>
          </p:cNvSpPr>
          <p:nvPr>
            <p:ph type="ftr" sz="quarter" idx="11"/>
          </p:nvPr>
        </p:nvSpPr>
        <p:spPr/>
        <p:txBody>
          <a:bodyPr/>
          <a:lstStyle/>
          <a:p>
            <a:endParaRPr lang="en-US" sz="750"/>
          </a:p>
        </p:txBody>
      </p:sp>
      <p:sp>
        <p:nvSpPr>
          <p:cNvPr id="7" name="Slide Number Placeholder 6"/>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23969397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09057199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8D24A4-5FEC-4062-8995-EB21925B3B40}" type="datetime1">
              <a:rPr lang="en-US" smtClean="0"/>
              <a:pPr/>
              <a:t>8/4/2023</a:t>
            </a:fld>
            <a:endParaRPr lang="en-US" sz="750" dirty="0"/>
          </a:p>
        </p:txBody>
      </p:sp>
      <p:sp>
        <p:nvSpPr>
          <p:cNvPr id="5" name="Footer Placeholder 4"/>
          <p:cNvSpPr>
            <a:spLocks noGrp="1"/>
          </p:cNvSpPr>
          <p:nvPr>
            <p:ph type="ftr" sz="quarter" idx="11"/>
          </p:nvPr>
        </p:nvSpPr>
        <p:spPr/>
        <p:txBody>
          <a:bodyPr/>
          <a:lstStyle/>
          <a:p>
            <a:endParaRPr lang="en-US" sz="75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24736405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468779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347636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5224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383476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370404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12695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65723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572826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565334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3798642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885158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0634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69601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0453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547517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2898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03703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A838A5-C748-C443-AE09-5342AB7A91CE}" type="datetimeFigureOut">
              <a:rPr kumimoji="1" lang="ja-JP" altLang="en-US" smtClean="0"/>
              <a:t>2023/8/4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115271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4279698946"/>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D24A4-5FEC-4062-8995-EB21925B3B40}" type="datetime1">
              <a:rPr lang="en-US" smtClean="0"/>
              <a:pPr/>
              <a:t>8/4/2023</a:t>
            </a:fld>
            <a:endParaRPr lang="en-US" sz="75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75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104511034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838A5-C748-C443-AE09-5342AB7A91CE}" type="datetimeFigureOut">
              <a:rPr kumimoji="1" lang="ja-JP" altLang="en-US" smtClean="0"/>
              <a:t>2023/8/4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EE786-56F2-4A4C-AF19-34F6DFFF41E5}" type="slidenum">
              <a:rPr kumimoji="1" lang="ja-JP" altLang="en-US" smtClean="0"/>
              <a:t>‹#›</a:t>
            </a:fld>
            <a:endParaRPr kumimoji="1" lang="ja-JP" altLang="en-US"/>
          </a:p>
        </p:txBody>
      </p:sp>
    </p:spTree>
    <p:extLst>
      <p:ext uri="{BB962C8B-B14F-4D97-AF65-F5344CB8AC3E}">
        <p14:creationId xmlns:p14="http://schemas.microsoft.com/office/powerpoint/2010/main" val="251763516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A39A4E-A567-2947-9DCD-C621A4DBD002}"/>
              </a:ext>
            </a:extLst>
          </p:cNvPr>
          <p:cNvSpPr>
            <a:spLocks noGrp="1"/>
          </p:cNvSpPr>
          <p:nvPr>
            <p:ph type="ctrTitle"/>
          </p:nvPr>
        </p:nvSpPr>
        <p:spPr>
          <a:xfrm>
            <a:off x="284356" y="1985210"/>
            <a:ext cx="8575288" cy="2478505"/>
          </a:xfrm>
        </p:spPr>
        <p:txBody>
          <a:bodyPr>
            <a:normAutofit fontScale="90000"/>
          </a:bodyPr>
          <a:lstStyle/>
          <a:p>
            <a:pPr algn="l"/>
            <a:r>
              <a:rPr lang="en-US" altLang="ja-JP" sz="4400" dirty="0">
                <a:latin typeface="Meiryo" panose="020B0604030504040204" pitchFamily="34" charset="-128"/>
                <a:ea typeface="Meiryo" panose="020B0604030504040204" pitchFamily="34" charset="-128"/>
              </a:rPr>
              <a:t>【</a:t>
            </a:r>
            <a:r>
              <a:rPr lang="ja-JP" altLang="en-US" sz="4400" dirty="0">
                <a:latin typeface="Meiryo" panose="020B0604030504040204" pitchFamily="34" charset="-128"/>
                <a:ea typeface="Meiryo" panose="020B0604030504040204" pitchFamily="34" charset="-128"/>
              </a:rPr>
              <a:t>演習</a:t>
            </a:r>
            <a:r>
              <a:rPr lang="en-US" altLang="ja-JP" sz="4400" dirty="0">
                <a:latin typeface="Meiryo" panose="020B0604030504040204" pitchFamily="34" charset="-128"/>
                <a:ea typeface="Meiryo" panose="020B0604030504040204" pitchFamily="34" charset="-128"/>
              </a:rPr>
              <a:t>】</a:t>
            </a:r>
            <a:br>
              <a:rPr lang="en-US" altLang="ja-JP" dirty="0">
                <a:latin typeface="Meiryo" panose="020B0604030504040204" pitchFamily="34" charset="-128"/>
                <a:ea typeface="Meiryo" panose="020B0604030504040204" pitchFamily="34" charset="-128"/>
              </a:rPr>
            </a:br>
            <a:r>
              <a:rPr lang="ja-JP" altLang="en-US" dirty="0">
                <a:latin typeface="Meiryo" panose="020B0604030504040204" pitchFamily="34" charset="-128"/>
                <a:ea typeface="Meiryo" panose="020B0604030504040204" pitchFamily="34" charset="-128"/>
              </a:rPr>
              <a:t>児童期における相談支援の初期的な対応</a:t>
            </a:r>
            <a:br>
              <a:rPr lang="en-US" altLang="ja-JP" dirty="0">
                <a:latin typeface="Meiryo" panose="020B0604030504040204" pitchFamily="34" charset="-128"/>
                <a:ea typeface="Meiryo" panose="020B0604030504040204" pitchFamily="34" charset="-128"/>
              </a:rPr>
            </a:br>
            <a:r>
              <a:rPr lang="ja-JP" altLang="en-US" dirty="0">
                <a:latin typeface="Meiryo" panose="020B0604030504040204" pitchFamily="34" charset="-128"/>
                <a:ea typeface="Meiryo" panose="020B0604030504040204" pitchFamily="34" charset="-128"/>
              </a:rPr>
              <a:t>　　</a:t>
            </a:r>
            <a:endParaRPr kumimoji="1" lang="ja-JP" altLang="en-US" sz="4000" dirty="0">
              <a:latin typeface="Meiryo" panose="020B0604030504040204" pitchFamily="34" charset="-128"/>
              <a:ea typeface="Meiryo" panose="020B0604030504040204" pitchFamily="34" charset="-128"/>
            </a:endParaRPr>
          </a:p>
        </p:txBody>
      </p:sp>
      <p:sp>
        <p:nvSpPr>
          <p:cNvPr id="3" name="字幕 2">
            <a:extLst>
              <a:ext uri="{FF2B5EF4-FFF2-40B4-BE49-F238E27FC236}">
                <a16:creationId xmlns:a16="http://schemas.microsoft.com/office/drawing/2014/main" id="{5D33A774-764C-144C-A5BB-7D9ABD7D9978}"/>
              </a:ext>
            </a:extLst>
          </p:cNvPr>
          <p:cNvSpPr>
            <a:spLocks noGrp="1"/>
          </p:cNvSpPr>
          <p:nvPr>
            <p:ph type="subTitle" idx="1"/>
          </p:nvPr>
        </p:nvSpPr>
        <p:spPr>
          <a:xfrm>
            <a:off x="1143000" y="5202238"/>
            <a:ext cx="6858000" cy="1655762"/>
          </a:xfrm>
        </p:spPr>
        <p:txBody>
          <a:bodyPr>
            <a:normAutofit/>
          </a:bodyPr>
          <a:lstStyle/>
          <a:p>
            <a:r>
              <a:rPr lang="ja-JP" altLang="en-US" dirty="0">
                <a:latin typeface="Meiryo" panose="020B0604030504040204" pitchFamily="34" charset="-128"/>
                <a:ea typeface="Meiryo" panose="020B0604030504040204" pitchFamily="34" charset="-128"/>
              </a:rPr>
              <a:t>（社福）唐池学園　</a:t>
            </a:r>
            <a:r>
              <a:rPr kumimoji="1" lang="ja-JP" altLang="en-US" dirty="0">
                <a:latin typeface="Meiryo" panose="020B0604030504040204" pitchFamily="34" charset="-128"/>
                <a:ea typeface="Meiryo" panose="020B0604030504040204" pitchFamily="34" charset="-128"/>
              </a:rPr>
              <a:t>貴志園</a:t>
            </a:r>
            <a:endParaRPr kumimoji="1" lang="en-US" altLang="ja-JP" dirty="0">
              <a:latin typeface="Meiryo" panose="020B0604030504040204" pitchFamily="34" charset="-128"/>
              <a:ea typeface="Meiryo" panose="020B0604030504040204" pitchFamily="34" charset="-128"/>
            </a:endParaRPr>
          </a:p>
          <a:p>
            <a:r>
              <a:rPr kumimoji="1" lang="ja-JP" altLang="en-US" dirty="0">
                <a:latin typeface="Meiryo" panose="020B0604030504040204" pitchFamily="34" charset="-128"/>
                <a:ea typeface="Meiryo" panose="020B0604030504040204" pitchFamily="34" charset="-128"/>
              </a:rPr>
              <a:t>小川　陽</a:t>
            </a:r>
          </a:p>
        </p:txBody>
      </p:sp>
      <p:sp>
        <p:nvSpPr>
          <p:cNvPr id="4" name="Rectangle 3">
            <a:extLst>
              <a:ext uri="{FF2B5EF4-FFF2-40B4-BE49-F238E27FC236}">
                <a16:creationId xmlns:a16="http://schemas.microsoft.com/office/drawing/2014/main" id="{DCEFE9E2-98F3-07D8-0E52-F80A3CC3697A}"/>
              </a:ext>
            </a:extLst>
          </p:cNvPr>
          <p:cNvSpPr txBox="1">
            <a:spLocks noChangeArrowheads="1"/>
          </p:cNvSpPr>
          <p:nvPr/>
        </p:nvSpPr>
        <p:spPr bwMode="auto">
          <a:xfrm>
            <a:off x="723119" y="196824"/>
            <a:ext cx="7697761" cy="566615"/>
          </a:xfrm>
          <a:prstGeom prst="rect">
            <a:avLst/>
          </a:prstGeom>
          <a:solidFill>
            <a:schemeClr val="accent1"/>
          </a:solidFill>
          <a:ln w="9525">
            <a:solidFill>
              <a:schemeClr val="accent1">
                <a:lumMod val="25000"/>
              </a:schemeClr>
            </a:solidFill>
            <a:miter lim="800000"/>
            <a:headEnd/>
            <a:tailEnd/>
          </a:ln>
          <a:scene3d>
            <a:camera prst="orthographicFront"/>
            <a:lightRig rig="threePt" dir="t"/>
          </a:scene3d>
          <a:sp3d>
            <a:bevelT prst="convex"/>
          </a:sp3d>
        </p:spPr>
        <p:txBody>
          <a:bodyPr lIns="91399" tIns="45701" rIns="91399" bIns="45701"/>
          <a:lstStyle/>
          <a:p>
            <a:pPr algn="ctr">
              <a:lnSpc>
                <a:spcPct val="80000"/>
              </a:lnSpc>
              <a:spcBef>
                <a:spcPct val="20000"/>
              </a:spcBef>
            </a:pPr>
            <a:r>
              <a:rPr lang="ja-JP" altLang="en-US" sz="1600" dirty="0">
                <a:solidFill>
                  <a:schemeClr val="accent4">
                    <a:lumMod val="20000"/>
                    <a:lumOff val="80000"/>
                  </a:schemeClr>
                </a:solidFill>
                <a:effectLst>
                  <a:outerShdw blurRad="38100" dist="38100" dir="2700000" algn="tl">
                    <a:srgbClr val="000000">
                      <a:alpha val="43137"/>
                    </a:srgbClr>
                  </a:outerShdw>
                </a:effectLst>
              </a:rPr>
              <a:t>令和５年度サービス管理責任者及び児童発達支援管理責任者指導者養成研修</a:t>
            </a:r>
            <a:endParaRPr lang="en-US" altLang="ja-JP" sz="1600" dirty="0">
              <a:solidFill>
                <a:schemeClr val="accent4">
                  <a:lumMod val="20000"/>
                  <a:lumOff val="80000"/>
                </a:schemeClr>
              </a:solidFill>
              <a:effectLst>
                <a:outerShdw blurRad="38100" dist="38100" dir="2700000" algn="tl">
                  <a:srgbClr val="000000">
                    <a:alpha val="43137"/>
                  </a:srgbClr>
                </a:outerShdw>
              </a:effectLst>
            </a:endParaRPr>
          </a:p>
          <a:p>
            <a:pPr algn="ctr">
              <a:lnSpc>
                <a:spcPct val="80000"/>
              </a:lnSpc>
              <a:spcBef>
                <a:spcPct val="20000"/>
              </a:spcBef>
            </a:pPr>
            <a:r>
              <a:rPr lang="ja-JP" altLang="en-US" sz="1600" dirty="0">
                <a:solidFill>
                  <a:schemeClr val="accent4">
                    <a:lumMod val="20000"/>
                    <a:lumOff val="80000"/>
                  </a:schemeClr>
                </a:solidFill>
                <a:effectLst>
                  <a:outerShdw blurRad="38100" dist="38100" dir="2700000" algn="tl">
                    <a:srgbClr val="000000">
                      <a:alpha val="43137"/>
                    </a:srgbClr>
                  </a:outerShdw>
                </a:effectLst>
              </a:rPr>
              <a:t>専門コース別研修　障害児支援 </a:t>
            </a:r>
          </a:p>
          <a:p>
            <a:pPr algn="ctr">
              <a:lnSpc>
                <a:spcPct val="80000"/>
              </a:lnSpc>
              <a:spcBef>
                <a:spcPct val="20000"/>
              </a:spcBef>
            </a:pPr>
            <a:endParaRPr lang="ja-JP" altLang="ja-JP" sz="3600" dirty="0"/>
          </a:p>
        </p:txBody>
      </p:sp>
    </p:spTree>
    <p:extLst>
      <p:ext uri="{BB962C8B-B14F-4D97-AF65-F5344CB8AC3E}">
        <p14:creationId xmlns:p14="http://schemas.microsoft.com/office/powerpoint/2010/main" val="324038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lstStyle/>
          <a:p>
            <a:r>
              <a:rPr lang="ja-JP" altLang="en-US" sz="3600" dirty="0">
                <a:latin typeface="Meiryo" panose="020B0604030504040204" pitchFamily="34" charset="-128"/>
                <a:ea typeface="Meiryo" panose="020B0604030504040204" pitchFamily="34" charset="-128"/>
              </a:rPr>
              <a:t>プログラム</a:t>
            </a:r>
            <a:r>
              <a:rPr kumimoji="1" lang="ja-JP" altLang="en-US" sz="3600" dirty="0">
                <a:latin typeface="Meiryo" panose="020B0604030504040204" pitchFamily="34" charset="-128"/>
                <a:ea typeface="Meiryo" panose="020B0604030504040204" pitchFamily="34" charset="-128"/>
              </a:rPr>
              <a:t>内容の概要と解説　２</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690689"/>
            <a:ext cx="7713492"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事例作成</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研修全体での連動性を考慮し、共通事例の作成を推奨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幼児期や学齢期などの年齢設定は各都道府県の課題等と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の関連性があると考えられるが、受講者数を考慮すると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学齢期を推奨</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提供する情報量や程度については①演習１では事例概要</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程度の情報　②演習２で追加情報　③必要に応じて障害</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児利用支援計画や個別支援計画等の資料があると良いが</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情報量が多いと演習進行に時間を要す（他の演習と共通</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事例化する場合は除く）</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750863" y="5309071"/>
            <a:ext cx="788670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事例は新規に障害児通所支援の利用を検討中で、①相談支援事業所として新たに担当予定　②自事業所の通所支援の利用を予定　という新規利用児を想定（図</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指定特定相談支援事業者（計画作成担当）と障害福祉サービス事業者の関係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の流れを参照しながら演習が実施できると良い）</a:t>
            </a:r>
          </a:p>
        </p:txBody>
      </p:sp>
      <p:sp>
        <p:nvSpPr>
          <p:cNvPr id="5" name="星: 5 pt 4">
            <a:extLst>
              <a:ext uri="{FF2B5EF4-FFF2-40B4-BE49-F238E27FC236}">
                <a16:creationId xmlns:a16="http://schemas.microsoft.com/office/drawing/2014/main" id="{9C903024-1F2D-3F58-F06C-EC04A73072C8}"/>
              </a:ext>
            </a:extLst>
          </p:cNvPr>
          <p:cNvSpPr/>
          <p:nvPr/>
        </p:nvSpPr>
        <p:spPr>
          <a:xfrm>
            <a:off x="8094689" y="449705"/>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3868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800100" y="249898"/>
            <a:ext cx="7543800" cy="1028700"/>
          </a:xfrm>
        </p:spPr>
        <p:txBody>
          <a:bodyPr>
            <a:normAutofit fontScale="90000"/>
          </a:bodyPr>
          <a:lstStyle/>
          <a:p>
            <a:r>
              <a:rPr kumimoji="1" lang="ja-JP" altLang="en-US" sz="3600" dirty="0">
                <a:latin typeface="メイリオ" panose="020B0604030504040204" pitchFamily="50" charset="-128"/>
                <a:ea typeface="メイリオ" panose="020B0604030504040204" pitchFamily="50" charset="-128"/>
              </a:rPr>
              <a:t>事例作成について</a:t>
            </a:r>
            <a:br>
              <a:rPr kumimoji="1" lang="en-US" altLang="ja-JP" sz="3600" dirty="0">
                <a:latin typeface="メイリオ" panose="020B0604030504040204" pitchFamily="50" charset="-128"/>
                <a:ea typeface="メイリオ" panose="020B0604030504040204" pitchFamily="50" charset="-128"/>
              </a:rPr>
            </a:br>
            <a:r>
              <a:rPr kumimoji="1" lang="ja-JP" altLang="en-US" sz="3600" dirty="0">
                <a:latin typeface="メイリオ" panose="020B0604030504040204" pitchFamily="50" charset="-128"/>
                <a:ea typeface="メイリオ" panose="020B0604030504040204" pitchFamily="50" charset="-128"/>
              </a:rPr>
              <a:t>　　　</a:t>
            </a:r>
            <a:r>
              <a:rPr kumimoji="1" lang="ja-JP" altLang="en-US" sz="2700" dirty="0">
                <a:latin typeface="メイリオ" panose="020B0604030504040204" pitchFamily="50" charset="-128"/>
                <a:ea typeface="メイリオ" panose="020B0604030504040204" pitchFamily="50" charset="-128"/>
              </a:rPr>
              <a:t>（</a:t>
            </a:r>
            <a:r>
              <a:rPr lang="ja-JP" altLang="en-US" sz="2700" dirty="0">
                <a:latin typeface="メイリオ" panose="020B0604030504040204" pitchFamily="50" charset="-128"/>
                <a:ea typeface="メイリオ" panose="020B0604030504040204" pitchFamily="50" charset="-128"/>
              </a:rPr>
              <a:t>都道府県で作成される場合の配慮点等</a:t>
            </a:r>
            <a:r>
              <a:rPr kumimoji="1" lang="ja-JP" altLang="en-US" sz="2700" dirty="0">
                <a:latin typeface="メイリオ" panose="020B0604030504040204" pitchFamily="50" charset="-128"/>
                <a:ea typeface="メイリオ" panose="020B0604030504040204" pitchFamily="50" charset="-128"/>
              </a:rPr>
              <a:t>）</a:t>
            </a:r>
          </a:p>
        </p:txBody>
      </p:sp>
      <p:sp>
        <p:nvSpPr>
          <p:cNvPr id="4" name="日付プレースホルダー 3">
            <a:extLst>
              <a:ext uri="{FF2B5EF4-FFF2-40B4-BE49-F238E27FC236}">
                <a16:creationId xmlns:a16="http://schemas.microsoft.com/office/drawing/2014/main" id="{81E99B07-7729-4EDF-8D6C-9858983375E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0815101-1B8E-4A9B-9649-6D03340A88F7}" type="datetime1">
              <a:rPr kumimoji="0"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2023/8/4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4056524826"/>
              </p:ext>
            </p:extLst>
          </p:nvPr>
        </p:nvGraphicFramePr>
        <p:xfrm>
          <a:off x="379828" y="1125415"/>
          <a:ext cx="8356209" cy="4090829"/>
        </p:xfrm>
        <a:graphic>
          <a:graphicData uri="http://schemas.openxmlformats.org/drawingml/2006/table">
            <a:tbl>
              <a:tblPr firstRow="1" bandRow="1">
                <a:tableStyleId>{5C22544A-7EE6-4342-B048-85BDC9FD1C3A}</a:tableStyleId>
              </a:tblPr>
              <a:tblGrid>
                <a:gridCol w="2201004">
                  <a:extLst>
                    <a:ext uri="{9D8B030D-6E8A-4147-A177-3AD203B41FA5}">
                      <a16:colId xmlns:a16="http://schemas.microsoft.com/office/drawing/2014/main" val="2594461521"/>
                    </a:ext>
                  </a:extLst>
                </a:gridCol>
                <a:gridCol w="6155205">
                  <a:extLst>
                    <a:ext uri="{9D8B030D-6E8A-4147-A177-3AD203B41FA5}">
                      <a16:colId xmlns:a16="http://schemas.microsoft.com/office/drawing/2014/main" val="4150784373"/>
                    </a:ext>
                  </a:extLst>
                </a:gridCol>
              </a:tblGrid>
              <a:tr h="321399">
                <a:tc>
                  <a:txBody>
                    <a:bodyPr/>
                    <a:lstStyle/>
                    <a:p>
                      <a:r>
                        <a:rPr kumimoji="1" lang="ja-JP" altLang="en-US" sz="1200" dirty="0">
                          <a:latin typeface="メイリオ" panose="020B0604030504040204" pitchFamily="50" charset="-128"/>
                          <a:ea typeface="メイリオ" panose="020B0604030504040204" pitchFamily="50" charset="-128"/>
                        </a:rPr>
                        <a:t>項目</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内容</a:t>
                      </a:r>
                    </a:p>
                  </a:txBody>
                  <a:tcPr marL="68580" marR="68580" marT="34290" marB="34290" anchor="ctr"/>
                </a:tc>
                <a:extLst>
                  <a:ext uri="{0D108BD9-81ED-4DB2-BD59-A6C34878D82A}">
                    <a16:rowId xmlns:a16="http://schemas.microsoft.com/office/drawing/2014/main" val="4152199104"/>
                  </a:ext>
                </a:extLst>
              </a:tr>
              <a:tr h="341067">
                <a:tc>
                  <a:txBody>
                    <a:bodyPr/>
                    <a:lstStyle/>
                    <a:p>
                      <a:r>
                        <a:rPr kumimoji="1" lang="ja-JP" altLang="en-US" sz="1200" dirty="0">
                          <a:latin typeface="メイリオ" panose="020B0604030504040204" pitchFamily="50" charset="-128"/>
                          <a:ea typeface="メイリオ" panose="020B0604030504040204" pitchFamily="50" charset="-128"/>
                        </a:rPr>
                        <a:t>事例タイトル</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事例の概要を簡潔に。意思決定支援の視点から本人の気持ちや言葉を含める</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69073571"/>
                  </a:ext>
                </a:extLst>
              </a:tr>
              <a:tr h="602671">
                <a:tc>
                  <a:txBody>
                    <a:bodyPr/>
                    <a:lstStyle/>
                    <a:p>
                      <a:r>
                        <a:rPr kumimoji="1" lang="ja-JP" altLang="en-US" sz="1200" dirty="0">
                          <a:latin typeface="メイリオ" panose="020B0604030504040204" pitchFamily="50" charset="-128"/>
                          <a:ea typeface="メイリオ" panose="020B0604030504040204" pitchFamily="50" charset="-128"/>
                        </a:rPr>
                        <a:t>年齢・性別・家族構成</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年齢は研修受講対象者像から就学期を想定したが、未就学でも可</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性別：不問</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家族構成：都道府県の事情を反映</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34276349"/>
                  </a:ext>
                </a:extLst>
              </a:tr>
              <a:tr h="411045">
                <a:tc>
                  <a:txBody>
                    <a:bodyPr/>
                    <a:lstStyle/>
                    <a:p>
                      <a:r>
                        <a:rPr kumimoji="1" lang="ja-JP" altLang="en-US" sz="1200" dirty="0">
                          <a:latin typeface="メイリオ" panose="020B0604030504040204" pitchFamily="50" charset="-128"/>
                          <a:ea typeface="メイリオ" panose="020B0604030504040204" pitchFamily="50" charset="-128"/>
                        </a:rPr>
                        <a:t>手帳の種類と等級</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障害種別は不問。医療的ケア児など受講対象者が支援実績の少なそうな事例の場合は情報量に留意</a:t>
                      </a:r>
                    </a:p>
                  </a:txBody>
                  <a:tcPr marL="68580" marR="68580" marT="34290" marB="34290" anchor="ctr"/>
                </a:tc>
                <a:extLst>
                  <a:ext uri="{0D108BD9-81ED-4DB2-BD59-A6C34878D82A}">
                    <a16:rowId xmlns:a16="http://schemas.microsoft.com/office/drawing/2014/main" val="59258692"/>
                  </a:ext>
                </a:extLst>
              </a:tr>
              <a:tr h="296051">
                <a:tc>
                  <a:txBody>
                    <a:bodyPr/>
                    <a:lstStyle/>
                    <a:p>
                      <a:r>
                        <a:rPr kumimoji="1" lang="ja-JP" altLang="en-US" sz="1200" dirty="0">
                          <a:latin typeface="メイリオ" panose="020B0604030504040204" pitchFamily="50" charset="-128"/>
                          <a:ea typeface="メイリオ" panose="020B0604030504040204" pitchFamily="50" charset="-128"/>
                        </a:rPr>
                        <a:t>成育歴と病歴</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概要を簡潔に　</a:t>
                      </a:r>
                    </a:p>
                  </a:txBody>
                  <a:tcPr marL="68580" marR="68580" marT="34290" marB="34290" anchor="ctr"/>
                </a:tc>
                <a:extLst>
                  <a:ext uri="{0D108BD9-81ED-4DB2-BD59-A6C34878D82A}">
                    <a16:rowId xmlns:a16="http://schemas.microsoft.com/office/drawing/2014/main" val="1946988780"/>
                  </a:ext>
                </a:extLst>
              </a:tr>
              <a:tr h="335174">
                <a:tc>
                  <a:txBody>
                    <a:bodyPr/>
                    <a:lstStyle/>
                    <a:p>
                      <a:r>
                        <a:rPr kumimoji="1" lang="ja-JP" altLang="en-US" sz="1200" dirty="0">
                          <a:latin typeface="メイリオ" panose="020B0604030504040204" pitchFamily="50" charset="-128"/>
                          <a:ea typeface="メイリオ" panose="020B0604030504040204" pitchFamily="50" charset="-128"/>
                        </a:rPr>
                        <a:t>相談に至る経緯</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各都道府県における子育て支援機関等の社会資源の状況などを反映させる</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090388880"/>
                  </a:ext>
                </a:extLst>
              </a:tr>
              <a:tr h="341919">
                <a:tc>
                  <a:txBody>
                    <a:bodyPr/>
                    <a:lstStyle/>
                    <a:p>
                      <a:r>
                        <a:rPr kumimoji="1" lang="ja-JP" altLang="en-US" sz="1200" dirty="0">
                          <a:latin typeface="メイリオ" panose="020B0604030504040204" pitchFamily="50" charset="-128"/>
                          <a:ea typeface="メイリオ" panose="020B0604030504040204" pitchFamily="50" charset="-128"/>
                        </a:rPr>
                        <a:t>希望など（本児・保護者）</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こどもと保護者の希望を必ず併記する</a:t>
                      </a:r>
                    </a:p>
                  </a:txBody>
                  <a:tcPr marL="68580" marR="68580" marT="34290" marB="34290" anchor="ctr"/>
                </a:tc>
                <a:extLst>
                  <a:ext uri="{0D108BD9-81ED-4DB2-BD59-A6C34878D82A}">
                    <a16:rowId xmlns:a16="http://schemas.microsoft.com/office/drawing/2014/main" val="1219378024"/>
                  </a:ext>
                </a:extLst>
              </a:tr>
              <a:tr h="660941">
                <a:tc>
                  <a:txBody>
                    <a:bodyPr/>
                    <a:lstStyle/>
                    <a:p>
                      <a:r>
                        <a:rPr kumimoji="1" lang="ja-JP" altLang="en-US" sz="1200" dirty="0">
                          <a:latin typeface="メイリオ" panose="020B0604030504040204" pitchFamily="50" charset="-128"/>
                          <a:ea typeface="メイリオ" panose="020B0604030504040204" pitchFamily="50" charset="-128"/>
                        </a:rPr>
                        <a:t>本児や家族の問題</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支援者としては配慮すべき点、という捉え</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基礎情報段階ではシンプルな想定が望ましい</a:t>
                      </a:r>
                    </a:p>
                  </a:txBody>
                  <a:tcPr marL="68580" marR="68580" marT="34290" marB="34290" anchor="ctr"/>
                </a:tc>
                <a:extLst>
                  <a:ext uri="{0D108BD9-81ED-4DB2-BD59-A6C34878D82A}">
                    <a16:rowId xmlns:a16="http://schemas.microsoft.com/office/drawing/2014/main" val="292682861"/>
                  </a:ext>
                </a:extLst>
              </a:tr>
              <a:tr h="295422">
                <a:tc>
                  <a:txBody>
                    <a:bodyPr/>
                    <a:lstStyle/>
                    <a:p>
                      <a:r>
                        <a:rPr kumimoji="1" lang="ja-JP" altLang="en-US" sz="1200" dirty="0">
                          <a:latin typeface="メイリオ" panose="020B0604030504040204" pitchFamily="50" charset="-128"/>
                          <a:ea typeface="メイリオ" panose="020B0604030504040204" pitchFamily="50" charset="-128"/>
                        </a:rPr>
                        <a:t>本児の強み</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ストレングスの視点は強調されるべき。別途、ストレングス</a:t>
                      </a:r>
                      <a:r>
                        <a:rPr kumimoji="1" lang="en-US" altLang="ja-JP" sz="1200" dirty="0">
                          <a:latin typeface="メイリオ" panose="020B0604030504040204" pitchFamily="50" charset="-128"/>
                          <a:ea typeface="メイリオ" panose="020B0604030504040204" pitchFamily="50" charset="-128"/>
                        </a:rPr>
                        <a:t>MAP</a:t>
                      </a:r>
                      <a:r>
                        <a:rPr kumimoji="1" lang="ja-JP" altLang="en-US" sz="1200" dirty="0">
                          <a:latin typeface="メイリオ" panose="020B0604030504040204" pitchFamily="50" charset="-128"/>
                          <a:ea typeface="メイリオ" panose="020B0604030504040204" pitchFamily="50" charset="-128"/>
                        </a:rPr>
                        <a:t>を作成するとなお良い</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504052905"/>
                  </a:ext>
                </a:extLst>
              </a:tr>
              <a:tr h="447296">
                <a:tc>
                  <a:txBody>
                    <a:bodyPr/>
                    <a:lstStyle/>
                    <a:p>
                      <a:r>
                        <a:rPr kumimoji="1" lang="ja-JP" altLang="en-US" sz="1200" dirty="0">
                          <a:latin typeface="メイリオ" panose="020B0604030504040204" pitchFamily="50" charset="-128"/>
                          <a:ea typeface="メイリオ" panose="020B0604030504040204" pitchFamily="50" charset="-128"/>
                        </a:rPr>
                        <a:t>その他</a:t>
                      </a:r>
                    </a:p>
                  </a:txBody>
                  <a:tcPr marL="68580" marR="68580" marT="34290" marB="34290" anchor="ctr"/>
                </a:tc>
                <a:tc>
                  <a:txBody>
                    <a:bodyPr/>
                    <a:lstStyle/>
                    <a:p>
                      <a:r>
                        <a:rPr kumimoji="1" lang="ja-JP" altLang="en-US" sz="1200" dirty="0">
                          <a:latin typeface="メイリオ" panose="020B0604030504040204" pitchFamily="50" charset="-128"/>
                          <a:ea typeface="メイリオ" panose="020B0604030504040204" pitchFamily="50" charset="-128"/>
                        </a:rPr>
                        <a:t>補足的情報を簡潔に</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94931216"/>
                  </a:ext>
                </a:extLst>
              </a:tr>
            </a:tbl>
          </a:graphicData>
        </a:graphic>
      </p:graphicFrame>
      <p:sp>
        <p:nvSpPr>
          <p:cNvPr id="3" name="テキスト ボックス 2">
            <a:extLst>
              <a:ext uri="{FF2B5EF4-FFF2-40B4-BE49-F238E27FC236}">
                <a16:creationId xmlns:a16="http://schemas.microsoft.com/office/drawing/2014/main" id="{5D3A6602-698E-0C81-FBD0-DD8B9D194D24}"/>
              </a:ext>
            </a:extLst>
          </p:cNvPr>
          <p:cNvSpPr txBox="1"/>
          <p:nvPr/>
        </p:nvSpPr>
        <p:spPr>
          <a:xfrm>
            <a:off x="379828" y="5401992"/>
            <a:ext cx="8356209"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研修の企画運営に携わるメンバーが都道府県の事情や課題を勘案しながら、事例を作成する事は受講者がリアリティを感じるだけでなく、どのような人材を育成するか、どのような課題意識を持って各地域で専門性を発揮してもらいたいか、等のメッセージを込める事にも繋がります。しかし、受講者を置き去りにしないような配慮も必要です。</a:t>
            </a:r>
          </a:p>
        </p:txBody>
      </p:sp>
      <p:sp>
        <p:nvSpPr>
          <p:cNvPr id="6" name="星: 5 pt 5">
            <a:extLst>
              <a:ext uri="{FF2B5EF4-FFF2-40B4-BE49-F238E27FC236}">
                <a16:creationId xmlns:a16="http://schemas.microsoft.com/office/drawing/2014/main" id="{723E24B7-63BF-6876-72D9-1FB92B0F3A07}"/>
              </a:ext>
            </a:extLst>
          </p:cNvPr>
          <p:cNvSpPr/>
          <p:nvPr/>
        </p:nvSpPr>
        <p:spPr>
          <a:xfrm>
            <a:off x="8094689" y="449705"/>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504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5910" y="427276"/>
            <a:ext cx="4425915" cy="459839"/>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rmAutofit/>
          </a:bodyPr>
          <a:lstStyle/>
          <a:p>
            <a:r>
              <a:rPr lang="ja-JP" altLang="en-US" sz="1800" dirty="0">
                <a:latin typeface="メイリオ" panose="020B0604030504040204" pitchFamily="50" charset="-128"/>
                <a:ea typeface="メイリオ" panose="020B0604030504040204" pitchFamily="50" charset="-128"/>
              </a:rPr>
              <a:t>このケースについて考えてみましょう！</a:t>
            </a:r>
          </a:p>
        </p:txBody>
      </p:sp>
      <p:sp>
        <p:nvSpPr>
          <p:cNvPr id="3" name="コンテンツ プレースホルダ 2"/>
          <p:cNvSpPr>
            <a:spLocks noGrp="1"/>
          </p:cNvSpPr>
          <p:nvPr>
            <p:ph idx="1"/>
          </p:nvPr>
        </p:nvSpPr>
        <p:spPr>
          <a:xfrm>
            <a:off x="595910" y="1192696"/>
            <a:ext cx="8106937" cy="5376527"/>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4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4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この子どもに関して、どのような支援が必要だと感じましたか？（特に必要な支援はないと感じた場合はその理由を記入しましょう。）</a:t>
            </a:r>
            <a:endParaRPr kumimoji="1" lang="en-US" altLang="ja-JP" sz="24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440964" y="288777"/>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様式１（例</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00314"/>
            <a:ext cx="7886700" cy="731256"/>
          </a:xfrm>
        </p:spPr>
        <p:style>
          <a:lnRef idx="2">
            <a:schemeClr val="accent5">
              <a:shade val="50000"/>
            </a:schemeClr>
          </a:lnRef>
          <a:fillRef idx="1">
            <a:schemeClr val="accent5"/>
          </a:fillRef>
          <a:effectRef idx="0">
            <a:schemeClr val="accent5"/>
          </a:effectRef>
          <a:fontRef idx="minor">
            <a:schemeClr val="lt1"/>
          </a:fontRef>
        </p:style>
        <p:txBody>
          <a:bodyPr>
            <a:normAutofit/>
          </a:bodyPr>
          <a:lstStyle/>
          <a:p>
            <a:r>
              <a:rPr lang="ja-JP" altLang="en-US" sz="2000" dirty="0">
                <a:latin typeface="メイリオ" panose="020B0604030504040204" pitchFamily="50" charset="-128"/>
                <a:ea typeface="メイリオ" panose="020B0604030504040204" pitchFamily="50" charset="-128"/>
              </a:rPr>
              <a:t>相談支援専門員とサービス管理責任者・児童発達管理責任者の連携とそれぞれの役割を事例から考えてみましょう</a:t>
            </a:r>
          </a:p>
        </p:txBody>
      </p:sp>
      <p:sp>
        <p:nvSpPr>
          <p:cNvPr id="3" name="コンテンツ プレースホルダ 2"/>
          <p:cNvSpPr>
            <a:spLocks noGrp="1"/>
          </p:cNvSpPr>
          <p:nvPr>
            <p:ph idx="1"/>
          </p:nvPr>
        </p:nvSpPr>
        <p:spPr>
          <a:xfrm>
            <a:off x="633845" y="1470211"/>
            <a:ext cx="7886700" cy="4320987"/>
          </a:xfrm>
        </p:spPr>
        <p:style>
          <a:lnRef idx="2">
            <a:schemeClr val="accent1"/>
          </a:lnRef>
          <a:fillRef idx="1">
            <a:schemeClr val="lt1"/>
          </a:fillRef>
          <a:effectRef idx="0">
            <a:schemeClr val="accent1"/>
          </a:effectRef>
          <a:fontRef idx="minor">
            <a:schemeClr val="dk1"/>
          </a:fontRef>
        </p:style>
        <p:txBody>
          <a:bodyPr>
            <a:normAutofit/>
          </a:bodyPr>
          <a:lstStyle/>
          <a:p>
            <a:endParaRPr lang="en-US" altLang="ja-JP" sz="1800" dirty="0">
              <a:latin typeface="メイリオ" panose="020B0604030504040204" pitchFamily="50" charset="-128"/>
              <a:ea typeface="メイリオ" panose="020B0604030504040204" pitchFamily="50" charset="-128"/>
            </a:endParaRPr>
          </a:p>
          <a:p>
            <a:r>
              <a:rPr lang="ja-JP" altLang="ja-JP" sz="1800" dirty="0">
                <a:latin typeface="メイリオ" panose="020B0604030504040204" pitchFamily="50" charset="-128"/>
                <a:ea typeface="メイリオ" panose="020B0604030504040204" pitchFamily="50" charset="-128"/>
              </a:rPr>
              <a:t>両親としては、事業所の利用を勧めてきた</a:t>
            </a:r>
            <a:r>
              <a:rPr lang="ja-JP" altLang="en-US" sz="1800" dirty="0">
                <a:latin typeface="メイリオ" panose="020B0604030504040204" pitchFamily="50" charset="-128"/>
                <a:ea typeface="メイリオ" panose="020B0604030504040204" pitchFamily="50" charset="-128"/>
              </a:rPr>
              <a:t>児童発達支援センターの担当</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職</a:t>
            </a:r>
            <a:r>
              <a:rPr lang="ja-JP" altLang="ja-JP" sz="1800" dirty="0">
                <a:latin typeface="メイリオ" panose="020B0604030504040204" pitchFamily="50" charset="-128"/>
                <a:ea typeface="メイリオ" panose="020B0604030504040204" pitchFamily="50" charset="-128"/>
              </a:rPr>
              <a:t>が、「これから大きくなっていく中で、ご兄弟のこともあるし、熱心</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な事業所なので利用されたらいいと思いますよ！」と話を聞き、見学す</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ることにしたとのこと。</a:t>
            </a:r>
          </a:p>
          <a:p>
            <a:r>
              <a:rPr lang="ja-JP" altLang="ja-JP" sz="1800" dirty="0">
                <a:latin typeface="メイリオ" panose="020B0604030504040204" pitchFamily="50" charset="-128"/>
                <a:ea typeface="メイリオ" panose="020B0604030504040204" pitchFamily="50" charset="-128"/>
              </a:rPr>
              <a:t>このようなケースに関し、計画相談を担当するかもしれない相談支援専</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門員として、どのように話を進めますか。</a:t>
            </a:r>
            <a:endParaRPr lang="en-US" altLang="ja-JP" sz="1800" dirty="0">
              <a:latin typeface="メイリオ" panose="020B0604030504040204" pitchFamily="50" charset="-128"/>
              <a:ea typeface="メイリオ" panose="020B0604030504040204" pitchFamily="50" charset="-128"/>
            </a:endParaRPr>
          </a:p>
          <a:p>
            <a:r>
              <a:rPr lang="ja-JP" altLang="ja-JP" sz="1800" dirty="0">
                <a:latin typeface="メイリオ" panose="020B0604030504040204" pitchFamily="50" charset="-128"/>
                <a:ea typeface="メイリオ" panose="020B0604030504040204" pitchFamily="50" charset="-128"/>
              </a:rPr>
              <a:t>見学に来ていただいた側の児童発達支援管理者として、どのように話を</a:t>
            </a:r>
            <a:endParaRPr lang="en-US" altLang="ja-JP" sz="1800" dirty="0">
              <a:latin typeface="メイリオ" panose="020B0604030504040204" pitchFamily="50" charset="-128"/>
              <a:ea typeface="メイリオ" panose="020B0604030504040204" pitchFamily="50" charset="-128"/>
            </a:endParaRPr>
          </a:p>
          <a:p>
            <a:pPr marL="0" indent="0">
              <a:buNone/>
            </a:pPr>
            <a:r>
              <a:rPr lang="ja-JP" altLang="en-US" sz="1800" dirty="0">
                <a:latin typeface="メイリオ" panose="020B0604030504040204" pitchFamily="50" charset="-128"/>
                <a:ea typeface="メイリオ" panose="020B0604030504040204" pitchFamily="50" charset="-128"/>
              </a:rPr>
              <a:t>　</a:t>
            </a:r>
            <a:r>
              <a:rPr lang="ja-JP" altLang="ja-JP" sz="1800" dirty="0">
                <a:latin typeface="メイリオ" panose="020B0604030504040204" pitchFamily="50" charset="-128"/>
                <a:ea typeface="メイリオ" panose="020B0604030504040204" pitchFamily="50" charset="-128"/>
              </a:rPr>
              <a:t>進めますか。</a:t>
            </a:r>
          </a:p>
          <a:p>
            <a:r>
              <a:rPr lang="ja-JP" altLang="ja-JP" sz="1800" dirty="0">
                <a:latin typeface="メイリオ" panose="020B0604030504040204" pitchFamily="50" charset="-128"/>
                <a:ea typeface="メイリオ" panose="020B0604030504040204" pitchFamily="50" charset="-128"/>
              </a:rPr>
              <a:t>この家族に対して支援すべきことはなんでしょう。</a:t>
            </a:r>
          </a:p>
          <a:p>
            <a:r>
              <a:rPr lang="ja-JP" altLang="en-US" sz="1800" dirty="0">
                <a:latin typeface="メイリオ" panose="020B0604030504040204" pitchFamily="50" charset="-128"/>
                <a:ea typeface="メイリオ" panose="020B0604030504040204" pitchFamily="50" charset="-128"/>
              </a:rPr>
              <a:t>本人の支援</a:t>
            </a:r>
            <a:r>
              <a:rPr lang="ja-JP" altLang="ja-JP" sz="1800" dirty="0">
                <a:latin typeface="メイリオ" panose="020B0604030504040204" pitchFamily="50" charset="-128"/>
                <a:ea typeface="メイリオ" panose="020B0604030504040204" pitchFamily="50" charset="-128"/>
              </a:rPr>
              <a:t>を考える時、どんなことに注目しますか。</a:t>
            </a:r>
          </a:p>
          <a:p>
            <a:endParaRPr lang="ja-JP" altLang="ja-JP"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163" y="292884"/>
            <a:ext cx="6874034" cy="438963"/>
          </a:xfrm>
          <a:solidFill>
            <a:schemeClr val="accent6">
              <a:lumMod val="60000"/>
              <a:lumOff val="40000"/>
            </a:schemeClr>
          </a:solidFill>
          <a:ln>
            <a:solidFill>
              <a:schemeClr val="accent6">
                <a:lumMod val="75000"/>
              </a:schemeClr>
            </a:solidFill>
          </a:ln>
        </p:spPr>
        <p:style>
          <a:lnRef idx="1">
            <a:schemeClr val="dk1"/>
          </a:lnRef>
          <a:fillRef idx="2">
            <a:schemeClr val="dk1"/>
          </a:fillRef>
          <a:effectRef idx="1">
            <a:schemeClr val="dk1"/>
          </a:effectRef>
          <a:fontRef idx="minor">
            <a:schemeClr val="dk1"/>
          </a:fontRef>
        </p:style>
        <p:txBody>
          <a:bodyPr>
            <a:noAutofit/>
          </a:bodyPr>
          <a:lstStyle/>
          <a:p>
            <a:r>
              <a:rPr lang="ja-JP" altLang="en-US" sz="1800" dirty="0">
                <a:latin typeface="メイリオ" panose="020B0604030504040204" pitchFamily="50" charset="-128"/>
                <a:ea typeface="メイリオ" panose="020B0604030504040204" pitchFamily="50" charset="-128"/>
              </a:rPr>
              <a:t>このケースについてそれぞれの立場で考えてみましょう！</a:t>
            </a:r>
          </a:p>
        </p:txBody>
      </p:sp>
      <p:sp>
        <p:nvSpPr>
          <p:cNvPr id="3" name="コンテンツ プレースホルダ 2"/>
          <p:cNvSpPr>
            <a:spLocks noGrp="1"/>
          </p:cNvSpPr>
          <p:nvPr>
            <p:ph idx="1"/>
          </p:nvPr>
        </p:nvSpPr>
        <p:spPr>
          <a:xfrm>
            <a:off x="633844" y="1009408"/>
            <a:ext cx="8148421" cy="5036234"/>
          </a:xfrm>
        </p:spPr>
        <p:style>
          <a:lnRef idx="2">
            <a:schemeClr val="accent5"/>
          </a:lnRef>
          <a:fillRef idx="1">
            <a:schemeClr val="lt1"/>
          </a:fillRef>
          <a:effectRef idx="0">
            <a:schemeClr val="accent5"/>
          </a:effectRef>
          <a:fontRef idx="minor">
            <a:schemeClr val="dk1"/>
          </a:fontRef>
        </p:style>
        <p:txBody>
          <a:bodyPr/>
          <a:lstStyle/>
          <a:p>
            <a:r>
              <a:rPr kumimoji="1" lang="ja-JP" altLang="en-US" dirty="0">
                <a:latin typeface="メイリオ" panose="020B0604030504040204" pitchFamily="50" charset="-128"/>
                <a:ea typeface="メイリオ" panose="020B0604030504040204" pitchFamily="50" charset="-128"/>
              </a:rPr>
              <a:t>相談支援専門員として果たすべき役割</a:t>
            </a: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児童発達管理責任者として果たすべき役割</a:t>
            </a:r>
          </a:p>
        </p:txBody>
      </p:sp>
      <p:sp>
        <p:nvSpPr>
          <p:cNvPr id="4" name="テキスト ボックス 3"/>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様式２（例</a:t>
            </a:r>
          </a:p>
        </p:txBody>
      </p:sp>
      <p:sp>
        <p:nvSpPr>
          <p:cNvPr id="6" name="四角形: 角を丸くする 5">
            <a:extLst>
              <a:ext uri="{FF2B5EF4-FFF2-40B4-BE49-F238E27FC236}">
                <a16:creationId xmlns:a16="http://schemas.microsoft.com/office/drawing/2014/main" id="{F55CDD85-310E-5978-6D49-39FFF3A3BE3C}"/>
              </a:ext>
            </a:extLst>
          </p:cNvPr>
          <p:cNvSpPr/>
          <p:nvPr/>
        </p:nvSpPr>
        <p:spPr>
          <a:xfrm>
            <a:off x="581587" y="6112372"/>
            <a:ext cx="8218607" cy="59721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自身の職務等に関わらず、本研修で学んだ内容を踏まえ、それぞれの立場で果たすべき役割を考えてみましょう（箇条書きで記入）。</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児童発達管理責任者は放課後等デイサービスさんさん所属。</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61992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9B33E1-D9EE-8EC2-1C20-752F28C48C6F}"/>
              </a:ext>
            </a:extLst>
          </p:cNvPr>
          <p:cNvSpPr>
            <a:spLocks noGrp="1"/>
          </p:cNvSpPr>
          <p:nvPr>
            <p:ph type="title"/>
          </p:nvPr>
        </p:nvSpPr>
        <p:spPr>
          <a:xfrm>
            <a:off x="628650" y="170254"/>
            <a:ext cx="7886700" cy="1325563"/>
          </a:xfrm>
        </p:spPr>
        <p:txBody>
          <a:bodyPr>
            <a:normAutofit/>
          </a:bodyPr>
          <a:lstStyle/>
          <a:p>
            <a:r>
              <a:rPr lang="ja-JP" altLang="en-US" sz="3600" dirty="0">
                <a:latin typeface="メイリオ" panose="020B0604030504040204" pitchFamily="50" charset="-128"/>
                <a:ea typeface="メイリオ" panose="020B0604030504040204" pitchFamily="50" charset="-128"/>
              </a:rPr>
              <a:t>振り返り</a:t>
            </a:r>
            <a:r>
              <a:rPr kumimoji="1" lang="ja-JP" altLang="en-US" sz="3600" dirty="0">
                <a:latin typeface="メイリオ" panose="020B0604030504040204" pitchFamily="50" charset="-128"/>
                <a:ea typeface="メイリオ" panose="020B0604030504040204" pitchFamily="50" charset="-128"/>
              </a:rPr>
              <a:t>（グループワーク）　</a:t>
            </a:r>
            <a:br>
              <a:rPr kumimoji="1" lang="en-US" altLang="ja-JP" sz="3600" dirty="0">
                <a:latin typeface="メイリオ" panose="020B0604030504040204" pitchFamily="50" charset="-128"/>
                <a:ea typeface="メイリオ" panose="020B0604030504040204" pitchFamily="50" charset="-128"/>
              </a:rPr>
            </a:br>
            <a:r>
              <a:rPr kumimoji="1" lang="ja-JP" altLang="en-US" sz="3600" dirty="0">
                <a:latin typeface="メイリオ" panose="020B0604030504040204" pitchFamily="50" charset="-128"/>
                <a:ea typeface="メイリオ" panose="020B0604030504040204" pitchFamily="50" charset="-128"/>
              </a:rPr>
              <a:t>　　　　　　　　　　　　　　</a:t>
            </a:r>
            <a:r>
              <a:rPr kumimoji="1" lang="en-US" altLang="ja-JP" sz="3600" dirty="0">
                <a:latin typeface="メイリオ" panose="020B0604030504040204" pitchFamily="50" charset="-128"/>
                <a:ea typeface="メイリオ" panose="020B0604030504040204" pitchFamily="50" charset="-128"/>
              </a:rPr>
              <a:t>15</a:t>
            </a:r>
            <a:r>
              <a:rPr kumimoji="1" lang="ja-JP" altLang="en-US" sz="3600" dirty="0">
                <a:latin typeface="メイリオ" panose="020B0604030504040204" pitchFamily="50" charset="-128"/>
                <a:ea typeface="メイリオ" panose="020B0604030504040204" pitchFamily="50" charset="-128"/>
              </a:rPr>
              <a:t>分</a:t>
            </a:r>
          </a:p>
        </p:txBody>
      </p:sp>
      <p:graphicFrame>
        <p:nvGraphicFramePr>
          <p:cNvPr id="5" name="コンテンツ プレースホルダー 4">
            <a:extLst>
              <a:ext uri="{FF2B5EF4-FFF2-40B4-BE49-F238E27FC236}">
                <a16:creationId xmlns:a16="http://schemas.microsoft.com/office/drawing/2014/main" id="{0A3B3728-5D21-A09B-8096-69BD9494D932}"/>
              </a:ext>
            </a:extLst>
          </p:cNvPr>
          <p:cNvGraphicFramePr>
            <a:graphicFrameLocks noGrp="1"/>
          </p:cNvGraphicFramePr>
          <p:nvPr>
            <p:ph idx="1"/>
            <p:extLst>
              <p:ext uri="{D42A27DB-BD31-4B8C-83A1-F6EECF244321}">
                <p14:modId xmlns:p14="http://schemas.microsoft.com/office/powerpoint/2010/main" val="1961086546"/>
              </p:ext>
            </p:extLst>
          </p:nvPr>
        </p:nvGraphicFramePr>
        <p:xfrm>
          <a:off x="629587" y="1768839"/>
          <a:ext cx="7885761" cy="3902092"/>
        </p:xfrm>
        <a:graphic>
          <a:graphicData uri="http://schemas.openxmlformats.org/drawingml/2006/table">
            <a:tbl>
              <a:tblPr firstRow="1" bandRow="1">
                <a:tableStyleId>{5C22544A-7EE6-4342-B048-85BDC9FD1C3A}</a:tableStyleId>
              </a:tblPr>
              <a:tblGrid>
                <a:gridCol w="1256271">
                  <a:extLst>
                    <a:ext uri="{9D8B030D-6E8A-4147-A177-3AD203B41FA5}">
                      <a16:colId xmlns:a16="http://schemas.microsoft.com/office/drawing/2014/main" val="407166056"/>
                    </a:ext>
                  </a:extLst>
                </a:gridCol>
                <a:gridCol w="2208364">
                  <a:extLst>
                    <a:ext uri="{9D8B030D-6E8A-4147-A177-3AD203B41FA5}">
                      <a16:colId xmlns:a16="http://schemas.microsoft.com/office/drawing/2014/main" val="1463335307"/>
                    </a:ext>
                  </a:extLst>
                </a:gridCol>
                <a:gridCol w="4421126">
                  <a:extLst>
                    <a:ext uri="{9D8B030D-6E8A-4147-A177-3AD203B41FA5}">
                      <a16:colId xmlns:a16="http://schemas.microsoft.com/office/drawing/2014/main" val="2594542178"/>
                    </a:ext>
                  </a:extLst>
                </a:gridCol>
              </a:tblGrid>
              <a:tr h="478861">
                <a:tc>
                  <a:txBody>
                    <a:bodyPr/>
                    <a:lstStyle/>
                    <a:p>
                      <a:r>
                        <a:rPr kumimoji="1" lang="ja-JP" altLang="en-US" sz="1600" dirty="0">
                          <a:latin typeface="メイリオ" panose="020B0604030504040204" pitchFamily="50" charset="-128"/>
                          <a:ea typeface="メイリオ" panose="020B0604030504040204" pitchFamily="50" charset="-128"/>
                        </a:rPr>
                        <a:t>時間</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項目</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内容</a:t>
                      </a:r>
                    </a:p>
                  </a:txBody>
                  <a:tcPr anchor="ctr"/>
                </a:tc>
                <a:extLst>
                  <a:ext uri="{0D108BD9-81ED-4DB2-BD59-A6C34878D82A}">
                    <a16:rowId xmlns:a16="http://schemas.microsoft.com/office/drawing/2014/main" val="2862337449"/>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ガイド</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ワークの説明</a:t>
                      </a:r>
                    </a:p>
                  </a:txBody>
                  <a:tcPr anchor="ctr"/>
                </a:tc>
                <a:extLst>
                  <a:ext uri="{0D108BD9-81ED-4DB2-BD59-A6C34878D82A}">
                    <a16:rowId xmlns:a16="http://schemas.microsoft.com/office/drawing/2014/main" val="1821343063"/>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１分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役割決め</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進行・記録・発表</a:t>
                      </a:r>
                    </a:p>
                  </a:txBody>
                  <a:tcPr anchor="ctr"/>
                </a:tc>
                <a:extLst>
                  <a:ext uri="{0D108BD9-81ED-4DB2-BD59-A6C34878D82A}">
                    <a16:rowId xmlns:a16="http://schemas.microsoft.com/office/drawing/2014/main" val="3928063510"/>
                  </a:ext>
                </a:extLst>
              </a:tr>
              <a:tr h="751157">
                <a:tc>
                  <a:txBody>
                    <a:bodyPr/>
                    <a:lstStyle/>
                    <a:p>
                      <a:r>
                        <a:rPr kumimoji="1" lang="ja-JP" altLang="en-US" sz="1600" dirty="0">
                          <a:latin typeface="メイリオ" panose="020B0604030504040204" pitchFamily="50" charset="-128"/>
                          <a:ea typeface="メイリオ" panose="020B0604030504040204" pitchFamily="50" charset="-128"/>
                        </a:rPr>
                        <a:t>５分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個人ワーク１の共有</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と確認</a:t>
                      </a:r>
                    </a:p>
                  </a:txBody>
                  <a:tcPr anchor="ctr"/>
                </a:tc>
                <a:tc>
                  <a:txBody>
                    <a:bodyPr/>
                    <a:lstStyle/>
                    <a:p>
                      <a:r>
                        <a:rPr kumimoji="1" lang="en-US" altLang="ja-JP" sz="1600" dirty="0">
                          <a:latin typeface="メイリオ" panose="020B0604030504040204" pitchFamily="50" charset="-128"/>
                          <a:ea typeface="メイリオ" panose="020B0604030504040204" pitchFamily="50" charset="-128"/>
                        </a:rPr>
                        <a:t>G</a:t>
                      </a:r>
                      <a:r>
                        <a:rPr kumimoji="1" lang="ja-JP" altLang="en-US" sz="1600" dirty="0">
                          <a:latin typeface="メイリオ" panose="020B0604030504040204" pitchFamily="50" charset="-128"/>
                          <a:ea typeface="メイリオ" panose="020B0604030504040204" pitchFamily="50" charset="-128"/>
                        </a:rPr>
                        <a:t>メンバーの記載内容の共有に加え、</a:t>
                      </a:r>
                      <a:r>
                        <a:rPr kumimoji="1" lang="en-US" altLang="ja-JP" sz="1600" dirty="0">
                          <a:latin typeface="メイリオ" panose="020B0604030504040204" pitchFamily="50" charset="-128"/>
                          <a:ea typeface="メイリオ" panose="020B0604030504040204" pitchFamily="50" charset="-128"/>
                        </a:rPr>
                        <a:t>G</a:t>
                      </a:r>
                      <a:r>
                        <a:rPr kumimoji="1" lang="ja-JP" altLang="en-US" sz="1600" dirty="0">
                          <a:latin typeface="メイリオ" panose="020B0604030504040204" pitchFamily="50" charset="-128"/>
                          <a:ea typeface="メイリオ" panose="020B0604030504040204" pitchFamily="50" charset="-128"/>
                        </a:rPr>
                        <a:t>として大切だと思う意見について根拠も含めて検討する</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27965257"/>
                  </a:ext>
                </a:extLst>
              </a:tr>
              <a:tr h="894738">
                <a:tc>
                  <a:txBody>
                    <a:bodyPr/>
                    <a:lstStyle/>
                    <a:p>
                      <a:r>
                        <a:rPr kumimoji="1" lang="ja-JP" altLang="en-US" sz="1600" dirty="0">
                          <a:latin typeface="メイリオ" panose="020B0604030504040204" pitchFamily="50" charset="-128"/>
                          <a:ea typeface="メイリオ" panose="020B0604030504040204" pitchFamily="50" charset="-128"/>
                        </a:rPr>
                        <a:t>５分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個人ワーク２の共有</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と確認</a:t>
                      </a:r>
                      <a:endParaRPr kumimoji="1" lang="en-US" altLang="ja-JP"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同上</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07921098"/>
                  </a:ext>
                </a:extLst>
              </a:tr>
              <a:tr h="747811">
                <a:tc>
                  <a:txBody>
                    <a:bodyPr/>
                    <a:lstStyle/>
                    <a:p>
                      <a:r>
                        <a:rPr kumimoji="1" lang="ja-JP" altLang="en-US" sz="16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まとめ</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グループとして意見をまとめる</a:t>
                      </a:r>
                    </a:p>
                  </a:txBody>
                  <a:tcPr anchor="ctr"/>
                </a:tc>
                <a:extLst>
                  <a:ext uri="{0D108BD9-81ED-4DB2-BD59-A6C34878D82A}">
                    <a16:rowId xmlns:a16="http://schemas.microsoft.com/office/drawing/2014/main" val="262768559"/>
                  </a:ext>
                </a:extLst>
              </a:tr>
            </a:tbl>
          </a:graphicData>
        </a:graphic>
      </p:graphicFrame>
      <p:sp>
        <p:nvSpPr>
          <p:cNvPr id="6" name="テキスト ボックス 5">
            <a:extLst>
              <a:ext uri="{FF2B5EF4-FFF2-40B4-BE49-F238E27FC236}">
                <a16:creationId xmlns:a16="http://schemas.microsoft.com/office/drawing/2014/main" id="{682B5C62-D262-F6B5-5C8A-354C1FA69EFA}"/>
              </a:ext>
            </a:extLst>
          </p:cNvPr>
          <p:cNvSpPr txBox="1"/>
          <p:nvPr/>
        </p:nvSpPr>
        <p:spPr>
          <a:xfrm>
            <a:off x="629587" y="5831170"/>
            <a:ext cx="7779895" cy="646331"/>
          </a:xfrm>
          <a:prstGeom prst="rect">
            <a:avLst/>
          </a:prstGeom>
          <a:noFill/>
        </p:spPr>
        <p:txBody>
          <a:bodyPr wrap="square" rtlCol="0">
            <a:spAutoFit/>
          </a:bodyPr>
          <a:lstStyle/>
          <a:p>
            <a:r>
              <a:rPr kumimoji="1" lang="ja-JP" altLang="en-US" dirty="0"/>
              <a:t>グループワークを実施するにあたっては、次頁の「話し合い（会議）のルール」を参照にしてください。</a:t>
            </a:r>
          </a:p>
        </p:txBody>
      </p:sp>
    </p:spTree>
    <p:extLst>
      <p:ext uri="{BB962C8B-B14F-4D97-AF65-F5344CB8AC3E}">
        <p14:creationId xmlns:p14="http://schemas.microsoft.com/office/powerpoint/2010/main" val="339643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8650" y="182744"/>
            <a:ext cx="7933183" cy="628650"/>
          </a:xfrm>
        </p:spPr>
        <p:txBody>
          <a:bodyPr>
            <a:normAutofit/>
          </a:bodyPr>
          <a:lstStyle/>
          <a:p>
            <a:pPr eaLnBrk="1" hangingPunct="1"/>
            <a:r>
              <a:rPr lang="en-US" altLang="ja-JP" sz="2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27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700" dirty="0">
                <a:latin typeface="メイリオ" panose="020B0604030504040204" pitchFamily="50" charset="-128"/>
                <a:ea typeface="メイリオ" panose="020B0604030504040204" pitchFamily="50" charset="-128"/>
                <a:cs typeface="メイリオ" panose="020B0604030504040204" pitchFamily="50" charset="-128"/>
              </a:rPr>
              <a:t>話し合い（会議）のルール</a:t>
            </a:r>
          </a:p>
        </p:txBody>
      </p:sp>
      <p:sp>
        <p:nvSpPr>
          <p:cNvPr id="10243" name="Rectangle 3"/>
          <p:cNvSpPr>
            <a:spLocks noGrp="1" noChangeArrowheads="1"/>
          </p:cNvSpPr>
          <p:nvPr>
            <p:ph idx="1"/>
          </p:nvPr>
        </p:nvSpPr>
        <p:spPr>
          <a:xfrm>
            <a:off x="534162" y="1535997"/>
            <a:ext cx="8122158" cy="4095750"/>
          </a:xfrm>
        </p:spPr>
        <p:txBody>
          <a:bodyPr>
            <a:noAutofit/>
          </a:bodyPr>
          <a:lstStyle/>
          <a:p>
            <a:pPr marL="205740" indent="-205740" algn="just">
              <a:buNone/>
              <a:defRPr/>
            </a:pPr>
            <a:r>
              <a:rPr lang="en-US" altLang="ja-JP" sz="2025" dirty="0">
                <a:latin typeface="メイリオ" panose="020B0604030504040204" pitchFamily="50" charset="-128"/>
                <a:ea typeface="メイリオ" panose="020B0604030504040204" pitchFamily="50" charset="-128"/>
              </a:rPr>
              <a:t>1.</a:t>
            </a:r>
            <a:r>
              <a:rPr lang="ja-JP" altLang="en-US" sz="2025" dirty="0">
                <a:latin typeface="メイリオ" panose="020B0604030504040204" pitchFamily="50" charset="-128"/>
                <a:ea typeface="メイリオ" panose="020B0604030504040204" pitchFamily="50" charset="-128"/>
              </a:rPr>
              <a:t>　目的に沿った話し合い （言語化 整理・まとめ）</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2.</a:t>
            </a:r>
            <a:r>
              <a:rPr lang="ja-JP" altLang="en-US" sz="2025" dirty="0">
                <a:latin typeface="メイリオ" panose="020B0604030504040204" pitchFamily="50" charset="-128"/>
                <a:ea typeface="メイリオ" panose="020B0604030504040204" pitchFamily="50" charset="-128"/>
              </a:rPr>
              <a:t>　時間を守る （議論 発表）</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3.</a:t>
            </a:r>
            <a:r>
              <a:rPr lang="ja-JP" altLang="en-US" sz="2025" dirty="0">
                <a:latin typeface="メイリオ" panose="020B0604030504040204" pitchFamily="50" charset="-128"/>
                <a:ea typeface="メイリオ" panose="020B0604030504040204" pitchFamily="50" charset="-128"/>
              </a:rPr>
              <a:t>　相手を批判しない （対等な立場・相手を尊重）</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4.</a:t>
            </a:r>
            <a:r>
              <a:rPr lang="ja-JP" altLang="en-US" sz="2025" dirty="0">
                <a:latin typeface="メイリオ" panose="020B0604030504040204" pitchFamily="50" charset="-128"/>
                <a:ea typeface="メイリオ" panose="020B0604030504040204" pitchFamily="50" charset="-128"/>
              </a:rPr>
              <a:t>　異なる視点を大切に （多様な意見に耳を傾ける）</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5.</a:t>
            </a:r>
            <a:r>
              <a:rPr lang="ja-JP" altLang="en-US" sz="2025" dirty="0">
                <a:latin typeface="メイリオ" panose="020B0604030504040204" pitchFamily="50" charset="-128"/>
                <a:ea typeface="メイリオ" panose="020B0604030504040204" pitchFamily="50" charset="-128"/>
              </a:rPr>
              <a:t>　発言のバランスに配慮 （聞く・話す）</a:t>
            </a:r>
          </a:p>
          <a:p>
            <a:pPr marL="205740" indent="-205740" algn="just">
              <a:buNone/>
              <a:defRPr/>
            </a:pPr>
            <a:endParaRPr lang="en-US" altLang="ja-JP" sz="2025" dirty="0">
              <a:latin typeface="メイリオ" panose="020B0604030504040204" pitchFamily="50" charset="-128"/>
              <a:ea typeface="メイリオ" panose="020B0604030504040204" pitchFamily="50" charset="-128"/>
            </a:endParaRPr>
          </a:p>
          <a:p>
            <a:pPr marL="205740" indent="-205740" algn="just">
              <a:buNone/>
              <a:defRPr/>
            </a:pPr>
            <a:r>
              <a:rPr lang="en-US" altLang="ja-JP" sz="2025" dirty="0">
                <a:latin typeface="メイリオ" panose="020B0604030504040204" pitchFamily="50" charset="-128"/>
                <a:ea typeface="メイリオ" panose="020B0604030504040204" pitchFamily="50" charset="-128"/>
              </a:rPr>
              <a:t>6.</a:t>
            </a:r>
            <a:r>
              <a:rPr lang="ja-JP" altLang="en-US" sz="2025" dirty="0">
                <a:latin typeface="メイリオ" panose="020B0604030504040204" pitchFamily="50" charset="-128"/>
                <a:ea typeface="メイリオ" panose="020B0604030504040204" pitchFamily="50" charset="-128"/>
              </a:rPr>
              <a:t>　時間内で結論を導く （簡潔なまとめ）</a:t>
            </a:r>
          </a:p>
        </p:txBody>
      </p:sp>
      <p:sp>
        <p:nvSpPr>
          <p:cNvPr id="2" name="スライド番号プレースホルダー 1"/>
          <p:cNvSpPr>
            <a:spLocks noGrp="1"/>
          </p:cNvSpPr>
          <p:nvPr>
            <p:ph type="sldNum" sz="quarter" idx="12"/>
          </p:nvPr>
        </p:nvSpPr>
        <p:spPr/>
        <p:txBody>
          <a:bodyPr/>
          <a:lstStyle/>
          <a:p>
            <a:fld id="{7FFDBC0C-0451-44A2-B3CD-AA78CBE913F3}" type="slidenum">
              <a:rPr kumimoji="1" lang="ja-JP" altLang="en-US" smtClean="0"/>
              <a:pPr/>
              <a:t>16</a:t>
            </a:fld>
            <a:endParaRPr kumimoji="1" lang="ja-JP" altLang="en-US"/>
          </a:p>
        </p:txBody>
      </p:sp>
    </p:spTree>
    <p:extLst>
      <p:ext uri="{BB962C8B-B14F-4D97-AF65-F5344CB8AC3E}">
        <p14:creationId xmlns:p14="http://schemas.microsoft.com/office/powerpoint/2010/main" val="3380075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95910" y="1034322"/>
            <a:ext cx="8106937" cy="5582684"/>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この子どもに関して、どのような支援が必要だと感じましたか？</a:t>
            </a:r>
            <a:r>
              <a:rPr kumimoji="1" lang="ja-JP" altLang="en-US" sz="1800" dirty="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18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7605854" y="288777"/>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latin typeface="メイリオ" panose="020B0604030504040204" pitchFamily="50" charset="-128"/>
                <a:ea typeface="メイリオ" panose="020B0604030504040204" pitchFamily="50" charset="-128"/>
              </a:rPr>
              <a:t>様式３（例</a:t>
            </a:r>
          </a:p>
        </p:txBody>
      </p:sp>
      <p:sp>
        <p:nvSpPr>
          <p:cNvPr id="7" name="タイトル 1">
            <a:extLst>
              <a:ext uri="{FF2B5EF4-FFF2-40B4-BE49-F238E27FC236}">
                <a16:creationId xmlns:a16="http://schemas.microsoft.com/office/drawing/2014/main" id="{9B8C91CB-4224-BF01-B3A0-98B557668A77}"/>
              </a:ext>
            </a:extLst>
          </p:cNvPr>
          <p:cNvSpPr txBox="1">
            <a:spLocks/>
          </p:cNvSpPr>
          <p:nvPr/>
        </p:nvSpPr>
        <p:spPr>
          <a:xfrm>
            <a:off x="609163" y="240994"/>
            <a:ext cx="6874034"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a:t>
            </a:r>
          </a:p>
        </p:txBody>
      </p:sp>
      <p:pic>
        <p:nvPicPr>
          <p:cNvPr id="9" name="図 8">
            <a:extLst>
              <a:ext uri="{FF2B5EF4-FFF2-40B4-BE49-F238E27FC236}">
                <a16:creationId xmlns:a16="http://schemas.microsoft.com/office/drawing/2014/main" id="{1E13ACE0-9F11-AD9C-D58B-971DEC31FA0C}"/>
              </a:ext>
            </a:extLst>
          </p:cNvPr>
          <p:cNvPicPr>
            <a:picLocks noChangeAspect="1"/>
          </p:cNvPicPr>
          <p:nvPr/>
        </p:nvPicPr>
        <p:blipFill>
          <a:blip r:embed="rId3"/>
          <a:stretch>
            <a:fillRect/>
          </a:stretch>
        </p:blipFill>
        <p:spPr>
          <a:xfrm>
            <a:off x="804345" y="1827805"/>
            <a:ext cx="7535309" cy="1829795"/>
          </a:xfrm>
          <a:prstGeom prst="rect">
            <a:avLst/>
          </a:prstGeom>
        </p:spPr>
      </p:pic>
      <p:pic>
        <p:nvPicPr>
          <p:cNvPr id="11" name="図 10">
            <a:extLst>
              <a:ext uri="{FF2B5EF4-FFF2-40B4-BE49-F238E27FC236}">
                <a16:creationId xmlns:a16="http://schemas.microsoft.com/office/drawing/2014/main" id="{7AFD7599-A62F-D3CE-9537-6FFF7E39CCE0}"/>
              </a:ext>
            </a:extLst>
          </p:cNvPr>
          <p:cNvPicPr>
            <a:picLocks noChangeAspect="1"/>
          </p:cNvPicPr>
          <p:nvPr/>
        </p:nvPicPr>
        <p:blipFill>
          <a:blip r:embed="rId3"/>
          <a:stretch>
            <a:fillRect/>
          </a:stretch>
        </p:blipFill>
        <p:spPr>
          <a:xfrm>
            <a:off x="821763" y="4731932"/>
            <a:ext cx="7535309" cy="1829795"/>
          </a:xfrm>
          <a:prstGeom prst="rect">
            <a:avLst/>
          </a:prstGeom>
        </p:spPr>
      </p:pic>
    </p:spTree>
    <p:extLst>
      <p:ext uri="{BB962C8B-B14F-4D97-AF65-F5344CB8AC3E}">
        <p14:creationId xmlns:p14="http://schemas.microsoft.com/office/powerpoint/2010/main" val="3414641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2A168CD-6B35-48ED-23AC-7FDC8A8B7EAE}"/>
              </a:ext>
            </a:extLst>
          </p:cNvPr>
          <p:cNvSpPr txBox="1">
            <a:spLocks/>
          </p:cNvSpPr>
          <p:nvPr/>
        </p:nvSpPr>
        <p:spPr>
          <a:xfrm>
            <a:off x="609163" y="240994"/>
            <a:ext cx="6874034"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a:t>
            </a:r>
          </a:p>
        </p:txBody>
      </p:sp>
      <p:sp>
        <p:nvSpPr>
          <p:cNvPr id="5" name="テキスト ボックス 4">
            <a:extLst>
              <a:ext uri="{FF2B5EF4-FFF2-40B4-BE49-F238E27FC236}">
                <a16:creationId xmlns:a16="http://schemas.microsoft.com/office/drawing/2014/main" id="{CD4F1ABB-0140-8CC3-59E4-28F5565A2BB1}"/>
              </a:ext>
            </a:extLst>
          </p:cNvPr>
          <p:cNvSpPr txBox="1"/>
          <p:nvPr/>
        </p:nvSpPr>
        <p:spPr>
          <a:xfrm>
            <a:off x="7590567" y="246829"/>
            <a:ext cx="954107" cy="276999"/>
          </a:xfrm>
          <a:prstGeom prst="rect">
            <a:avLst/>
          </a:prstGeom>
          <a:solidFill>
            <a:schemeClr val="accent5"/>
          </a:solidFill>
        </p:spPr>
        <p:style>
          <a:lnRef idx="3">
            <a:schemeClr val="lt1"/>
          </a:lnRef>
          <a:fillRef idx="1">
            <a:schemeClr val="accent2"/>
          </a:fillRef>
          <a:effectRef idx="1">
            <a:schemeClr val="accent2"/>
          </a:effectRef>
          <a:fontRef idx="minor">
            <a:schemeClr val="lt1"/>
          </a:fontRef>
        </p:style>
        <p:txBody>
          <a:bodyPr wrap="none" rtlCol="0">
            <a:spAutoFit/>
          </a:bodyPr>
          <a:lstStyle/>
          <a:p>
            <a:r>
              <a:rPr kumimoji="1" lang="ja-JP" altLang="en-US" sz="1200" b="1" dirty="0"/>
              <a:t>様式４（例</a:t>
            </a:r>
          </a:p>
        </p:txBody>
      </p:sp>
      <p:sp>
        <p:nvSpPr>
          <p:cNvPr id="7" name="コンテンツ プレースホルダ 2">
            <a:extLst>
              <a:ext uri="{FF2B5EF4-FFF2-40B4-BE49-F238E27FC236}">
                <a16:creationId xmlns:a16="http://schemas.microsoft.com/office/drawing/2014/main" id="{5E630E6D-4451-E0F3-4B8A-B3DD576EA458}"/>
              </a:ext>
            </a:extLst>
          </p:cNvPr>
          <p:cNvSpPr>
            <a:spLocks noGrp="1"/>
          </p:cNvSpPr>
          <p:nvPr>
            <p:ph idx="1"/>
          </p:nvPr>
        </p:nvSpPr>
        <p:spPr>
          <a:xfrm>
            <a:off x="633844" y="1009407"/>
            <a:ext cx="8148421" cy="5721177"/>
          </a:xfrm>
        </p:spPr>
        <p:style>
          <a:lnRef idx="2">
            <a:schemeClr val="accent5"/>
          </a:lnRef>
          <a:fillRef idx="1">
            <a:schemeClr val="lt1"/>
          </a:fillRef>
          <a:effectRef idx="0">
            <a:schemeClr val="accent5"/>
          </a:effectRef>
          <a:fontRef idx="minor">
            <a:schemeClr val="dk1"/>
          </a:fontRef>
        </p:style>
        <p:txBody>
          <a:bodyPr/>
          <a:lstStyle/>
          <a:p>
            <a:r>
              <a:rPr kumimoji="1" lang="ja-JP" altLang="en-US" sz="2400" dirty="0">
                <a:latin typeface="メイリオ" panose="020B0604030504040204" pitchFamily="50" charset="-128"/>
                <a:ea typeface="メイリオ" panose="020B0604030504040204" pitchFamily="50" charset="-128"/>
              </a:rPr>
              <a:t>相談支援専門員として果たすべき役割</a:t>
            </a:r>
            <a:endParaRPr kumimoji="1" lang="en-US" altLang="ja-JP" sz="24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児童発達管理責任者として果たすべき役割</a:t>
            </a:r>
          </a:p>
        </p:txBody>
      </p:sp>
      <p:graphicFrame>
        <p:nvGraphicFramePr>
          <p:cNvPr id="10" name="表 10">
            <a:extLst>
              <a:ext uri="{FF2B5EF4-FFF2-40B4-BE49-F238E27FC236}">
                <a16:creationId xmlns:a16="http://schemas.microsoft.com/office/drawing/2014/main" id="{CEC1BDC4-A46A-7078-9F59-3A5115F2595F}"/>
              </a:ext>
            </a:extLst>
          </p:cNvPr>
          <p:cNvGraphicFramePr>
            <a:graphicFrameLocks noGrp="1"/>
          </p:cNvGraphicFramePr>
          <p:nvPr>
            <p:extLst>
              <p:ext uri="{D42A27DB-BD31-4B8C-83A1-F6EECF244321}">
                <p14:modId xmlns:p14="http://schemas.microsoft.com/office/powerpoint/2010/main" val="25610428"/>
              </p:ext>
            </p:extLst>
          </p:nvPr>
        </p:nvGraphicFramePr>
        <p:xfrm>
          <a:off x="1004340" y="1396999"/>
          <a:ext cx="7505816" cy="2365531"/>
        </p:xfrm>
        <a:graphic>
          <a:graphicData uri="http://schemas.openxmlformats.org/drawingml/2006/table">
            <a:tbl>
              <a:tblPr firstRow="1" bandRow="1">
                <a:tableStyleId>{5940675A-B579-460E-94D1-54222C63F5DA}</a:tableStyleId>
              </a:tblPr>
              <a:tblGrid>
                <a:gridCol w="4347149">
                  <a:extLst>
                    <a:ext uri="{9D8B030D-6E8A-4147-A177-3AD203B41FA5}">
                      <a16:colId xmlns:a16="http://schemas.microsoft.com/office/drawing/2014/main" val="4050775422"/>
                    </a:ext>
                  </a:extLst>
                </a:gridCol>
                <a:gridCol w="3158667">
                  <a:extLst>
                    <a:ext uri="{9D8B030D-6E8A-4147-A177-3AD203B41FA5}">
                      <a16:colId xmlns:a16="http://schemas.microsoft.com/office/drawing/2014/main" val="2299921051"/>
                    </a:ext>
                  </a:extLst>
                </a:gridCol>
              </a:tblGrid>
              <a:tr h="2365531">
                <a:tc>
                  <a:txBody>
                    <a:bodyPr/>
                    <a:lstStyle/>
                    <a:p>
                      <a:r>
                        <a:rPr kumimoji="1" lang="ja-JP" altLang="en-US" dirty="0"/>
                        <a:t>メンバーの意見</a:t>
                      </a:r>
                    </a:p>
                  </a:txBody>
                  <a:tcPr/>
                </a:tc>
                <a:tc>
                  <a:txBody>
                    <a:bodyPr/>
                    <a:lstStyle/>
                    <a:p>
                      <a:r>
                        <a:rPr kumimoji="1" lang="ja-JP" altLang="en-US" dirty="0"/>
                        <a:t>グループとして重視する意見（その根拠）</a:t>
                      </a:r>
                    </a:p>
                  </a:txBody>
                  <a:tcPr/>
                </a:tc>
                <a:extLst>
                  <a:ext uri="{0D108BD9-81ED-4DB2-BD59-A6C34878D82A}">
                    <a16:rowId xmlns:a16="http://schemas.microsoft.com/office/drawing/2014/main" val="93377580"/>
                  </a:ext>
                </a:extLst>
              </a:tr>
            </a:tbl>
          </a:graphicData>
        </a:graphic>
      </p:graphicFrame>
      <p:graphicFrame>
        <p:nvGraphicFramePr>
          <p:cNvPr id="11" name="表 10">
            <a:extLst>
              <a:ext uri="{FF2B5EF4-FFF2-40B4-BE49-F238E27FC236}">
                <a16:creationId xmlns:a16="http://schemas.microsoft.com/office/drawing/2014/main" id="{58D21FCF-1781-CB97-3F13-441324A1C175}"/>
              </a:ext>
            </a:extLst>
          </p:cNvPr>
          <p:cNvGraphicFramePr>
            <a:graphicFrameLocks noGrp="1"/>
          </p:cNvGraphicFramePr>
          <p:nvPr>
            <p:extLst>
              <p:ext uri="{D42A27DB-BD31-4B8C-83A1-F6EECF244321}">
                <p14:modId xmlns:p14="http://schemas.microsoft.com/office/powerpoint/2010/main" val="2095133764"/>
              </p:ext>
            </p:extLst>
          </p:nvPr>
        </p:nvGraphicFramePr>
        <p:xfrm>
          <a:off x="991850" y="4444999"/>
          <a:ext cx="7505816" cy="2166171"/>
        </p:xfrm>
        <a:graphic>
          <a:graphicData uri="http://schemas.openxmlformats.org/drawingml/2006/table">
            <a:tbl>
              <a:tblPr firstRow="1" bandRow="1">
                <a:tableStyleId>{5940675A-B579-460E-94D1-54222C63F5DA}</a:tableStyleId>
              </a:tblPr>
              <a:tblGrid>
                <a:gridCol w="4347149">
                  <a:extLst>
                    <a:ext uri="{9D8B030D-6E8A-4147-A177-3AD203B41FA5}">
                      <a16:colId xmlns:a16="http://schemas.microsoft.com/office/drawing/2014/main" val="4050775422"/>
                    </a:ext>
                  </a:extLst>
                </a:gridCol>
                <a:gridCol w="3158667">
                  <a:extLst>
                    <a:ext uri="{9D8B030D-6E8A-4147-A177-3AD203B41FA5}">
                      <a16:colId xmlns:a16="http://schemas.microsoft.com/office/drawing/2014/main" val="2299921051"/>
                    </a:ext>
                  </a:extLst>
                </a:gridCol>
              </a:tblGrid>
              <a:tr h="2166171">
                <a:tc>
                  <a:txBody>
                    <a:bodyPr/>
                    <a:lstStyle/>
                    <a:p>
                      <a:r>
                        <a:rPr kumimoji="1" lang="ja-JP" altLang="en-US" dirty="0"/>
                        <a:t>メンバーの意見</a:t>
                      </a:r>
                    </a:p>
                  </a:txBody>
                  <a:tcPr/>
                </a:tc>
                <a:tc>
                  <a:txBody>
                    <a:bodyPr/>
                    <a:lstStyle/>
                    <a:p>
                      <a:r>
                        <a:rPr kumimoji="1" lang="ja-JP" altLang="en-US" dirty="0"/>
                        <a:t>グループとして重視する意見（その根拠）</a:t>
                      </a:r>
                    </a:p>
                  </a:txBody>
                  <a:tcPr/>
                </a:tc>
                <a:extLst>
                  <a:ext uri="{0D108BD9-81ED-4DB2-BD59-A6C34878D82A}">
                    <a16:rowId xmlns:a16="http://schemas.microsoft.com/office/drawing/2014/main" val="93377580"/>
                  </a:ext>
                </a:extLst>
              </a:tr>
            </a:tbl>
          </a:graphicData>
        </a:graphic>
      </p:graphicFrame>
    </p:spTree>
    <p:extLst>
      <p:ext uri="{BB962C8B-B14F-4D97-AF65-F5344CB8AC3E}">
        <p14:creationId xmlns:p14="http://schemas.microsoft.com/office/powerpoint/2010/main" val="2235344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95910" y="1034322"/>
            <a:ext cx="8106937" cy="5582684"/>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この子どもに関して、どのような支援が必要だと感じましたか？</a:t>
            </a:r>
            <a:r>
              <a:rPr kumimoji="1" lang="ja-JP" altLang="en-US" sz="1800" dirty="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18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9B8C91CB-4224-BF01-B3A0-98B557668A77}"/>
              </a:ext>
            </a:extLst>
          </p:cNvPr>
          <p:cNvSpPr txBox="1">
            <a:spLocks/>
          </p:cNvSpPr>
          <p:nvPr/>
        </p:nvSpPr>
        <p:spPr>
          <a:xfrm>
            <a:off x="609162" y="255984"/>
            <a:ext cx="7730491"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グループで意見を共有し、優先順位を決めてみましょう！（記載例）</a:t>
            </a:r>
          </a:p>
        </p:txBody>
      </p:sp>
      <p:pic>
        <p:nvPicPr>
          <p:cNvPr id="9" name="図 8">
            <a:extLst>
              <a:ext uri="{FF2B5EF4-FFF2-40B4-BE49-F238E27FC236}">
                <a16:creationId xmlns:a16="http://schemas.microsoft.com/office/drawing/2014/main" id="{1E13ACE0-9F11-AD9C-D58B-971DEC31FA0C}"/>
              </a:ext>
            </a:extLst>
          </p:cNvPr>
          <p:cNvPicPr>
            <a:picLocks noChangeAspect="1"/>
          </p:cNvPicPr>
          <p:nvPr/>
        </p:nvPicPr>
        <p:blipFill>
          <a:blip r:embed="rId3"/>
          <a:stretch>
            <a:fillRect/>
          </a:stretch>
        </p:blipFill>
        <p:spPr>
          <a:xfrm>
            <a:off x="804345" y="1827805"/>
            <a:ext cx="7535309" cy="1829795"/>
          </a:xfrm>
          <a:prstGeom prst="rect">
            <a:avLst/>
          </a:prstGeom>
        </p:spPr>
      </p:pic>
      <p:pic>
        <p:nvPicPr>
          <p:cNvPr id="11" name="図 10">
            <a:extLst>
              <a:ext uri="{FF2B5EF4-FFF2-40B4-BE49-F238E27FC236}">
                <a16:creationId xmlns:a16="http://schemas.microsoft.com/office/drawing/2014/main" id="{7AFD7599-A62F-D3CE-9537-6FFF7E39CCE0}"/>
              </a:ext>
            </a:extLst>
          </p:cNvPr>
          <p:cNvPicPr>
            <a:picLocks noChangeAspect="1"/>
          </p:cNvPicPr>
          <p:nvPr/>
        </p:nvPicPr>
        <p:blipFill>
          <a:blip r:embed="rId3"/>
          <a:stretch>
            <a:fillRect/>
          </a:stretch>
        </p:blipFill>
        <p:spPr>
          <a:xfrm>
            <a:off x="821763" y="4447120"/>
            <a:ext cx="7535309" cy="1829795"/>
          </a:xfrm>
          <a:prstGeom prst="rect">
            <a:avLst/>
          </a:prstGeom>
        </p:spPr>
      </p:pic>
      <p:sp>
        <p:nvSpPr>
          <p:cNvPr id="2" name="テキスト ボックス 1">
            <a:extLst>
              <a:ext uri="{FF2B5EF4-FFF2-40B4-BE49-F238E27FC236}">
                <a16:creationId xmlns:a16="http://schemas.microsoft.com/office/drawing/2014/main" id="{E1EC5668-95D1-98D5-0B28-9865BD94FE09}"/>
              </a:ext>
            </a:extLst>
          </p:cNvPr>
          <p:cNvSpPr txBox="1"/>
          <p:nvPr/>
        </p:nvSpPr>
        <p:spPr>
          <a:xfrm>
            <a:off x="821763" y="2293495"/>
            <a:ext cx="4214932" cy="1200329"/>
          </a:xfrm>
          <a:prstGeom prst="rect">
            <a:avLst/>
          </a:prstGeom>
          <a:noFill/>
        </p:spPr>
        <p:txBody>
          <a:bodyPr wrap="square" rtlCol="0">
            <a:spAutoFit/>
          </a:bodyPr>
          <a:lstStyle/>
          <a:p>
            <a:r>
              <a:rPr kumimoji="1" lang="ja-JP" altLang="en-US" dirty="0"/>
              <a:t>①　○○○○○</a:t>
            </a:r>
            <a:endParaRPr kumimoji="1" lang="en-US" altLang="ja-JP" dirty="0"/>
          </a:p>
          <a:p>
            <a:r>
              <a:rPr kumimoji="1" lang="ja-JP" altLang="en-US" dirty="0"/>
              <a:t>②　○○○○○○○</a:t>
            </a:r>
            <a:endParaRPr kumimoji="1" lang="en-US" altLang="ja-JP" dirty="0"/>
          </a:p>
          <a:p>
            <a:r>
              <a:rPr kumimoji="1" lang="ja-JP" altLang="en-US" dirty="0"/>
              <a:t>③　○○○○○○○○</a:t>
            </a:r>
            <a:endParaRPr kumimoji="1" lang="en-US" altLang="ja-JP" dirty="0"/>
          </a:p>
          <a:p>
            <a:r>
              <a:rPr kumimoji="1" lang="ja-JP" altLang="en-US" dirty="0"/>
              <a:t>④　○○○○○○</a:t>
            </a:r>
          </a:p>
        </p:txBody>
      </p:sp>
      <p:sp>
        <p:nvSpPr>
          <p:cNvPr id="8" name="テキスト ボックス 7">
            <a:extLst>
              <a:ext uri="{FF2B5EF4-FFF2-40B4-BE49-F238E27FC236}">
                <a16:creationId xmlns:a16="http://schemas.microsoft.com/office/drawing/2014/main" id="{67A280E6-98C3-DFC2-DA79-FFFCC3DE8C51}"/>
              </a:ext>
            </a:extLst>
          </p:cNvPr>
          <p:cNvSpPr txBox="1"/>
          <p:nvPr/>
        </p:nvSpPr>
        <p:spPr>
          <a:xfrm>
            <a:off x="5261351" y="2445895"/>
            <a:ext cx="4214932" cy="646331"/>
          </a:xfrm>
          <a:prstGeom prst="rect">
            <a:avLst/>
          </a:prstGeom>
          <a:noFill/>
        </p:spPr>
        <p:txBody>
          <a:bodyPr wrap="square" rtlCol="0">
            <a:spAutoFit/>
          </a:bodyPr>
          <a:lstStyle/>
          <a:p>
            <a:r>
              <a:rPr kumimoji="1" lang="ja-JP" altLang="en-US" dirty="0"/>
              <a:t>②の意見は○○○の視点から</a:t>
            </a:r>
            <a:endParaRPr kumimoji="1" lang="en-US" altLang="ja-JP" dirty="0"/>
          </a:p>
          <a:p>
            <a:r>
              <a:rPr kumimoji="1" lang="ja-JP" altLang="en-US" dirty="0"/>
              <a:t>重要である</a:t>
            </a:r>
            <a:endParaRPr kumimoji="1" lang="en-US" altLang="ja-JP" dirty="0"/>
          </a:p>
        </p:txBody>
      </p:sp>
      <p:sp>
        <p:nvSpPr>
          <p:cNvPr id="10" name="テキスト ボックス 9">
            <a:extLst>
              <a:ext uri="{FF2B5EF4-FFF2-40B4-BE49-F238E27FC236}">
                <a16:creationId xmlns:a16="http://schemas.microsoft.com/office/drawing/2014/main" id="{5DA6D002-21E5-9B1B-E2E2-79B2FAE3C3DA}"/>
              </a:ext>
            </a:extLst>
          </p:cNvPr>
          <p:cNvSpPr txBox="1"/>
          <p:nvPr/>
        </p:nvSpPr>
        <p:spPr>
          <a:xfrm>
            <a:off x="821763" y="4908723"/>
            <a:ext cx="4214932" cy="1200329"/>
          </a:xfrm>
          <a:prstGeom prst="rect">
            <a:avLst/>
          </a:prstGeom>
          <a:noFill/>
        </p:spPr>
        <p:txBody>
          <a:bodyPr wrap="square" rtlCol="0">
            <a:spAutoFit/>
          </a:bodyPr>
          <a:lstStyle/>
          <a:p>
            <a:r>
              <a:rPr kumimoji="1" lang="ja-JP" altLang="en-US" dirty="0"/>
              <a:t>①　○○○○○</a:t>
            </a:r>
            <a:endParaRPr kumimoji="1" lang="en-US" altLang="ja-JP" dirty="0"/>
          </a:p>
          <a:p>
            <a:r>
              <a:rPr kumimoji="1" lang="ja-JP" altLang="en-US" dirty="0"/>
              <a:t>②　○○○○○○○</a:t>
            </a:r>
            <a:endParaRPr kumimoji="1" lang="en-US" altLang="ja-JP" dirty="0"/>
          </a:p>
          <a:p>
            <a:r>
              <a:rPr kumimoji="1" lang="ja-JP" altLang="en-US" dirty="0"/>
              <a:t>③　○○○○○○○○</a:t>
            </a:r>
            <a:endParaRPr kumimoji="1" lang="en-US" altLang="ja-JP" dirty="0"/>
          </a:p>
          <a:p>
            <a:r>
              <a:rPr kumimoji="1" lang="ja-JP" altLang="en-US" dirty="0"/>
              <a:t>④　○○○○○○</a:t>
            </a:r>
          </a:p>
        </p:txBody>
      </p:sp>
      <p:sp>
        <p:nvSpPr>
          <p:cNvPr id="12" name="テキスト ボックス 11">
            <a:extLst>
              <a:ext uri="{FF2B5EF4-FFF2-40B4-BE49-F238E27FC236}">
                <a16:creationId xmlns:a16="http://schemas.microsoft.com/office/drawing/2014/main" id="{30AB57ED-E93F-D4AE-53A7-E1BBC580DAC2}"/>
              </a:ext>
            </a:extLst>
          </p:cNvPr>
          <p:cNvSpPr txBox="1"/>
          <p:nvPr/>
        </p:nvSpPr>
        <p:spPr>
          <a:xfrm>
            <a:off x="5261351" y="4927551"/>
            <a:ext cx="4214932" cy="1200329"/>
          </a:xfrm>
          <a:prstGeom prst="rect">
            <a:avLst/>
          </a:prstGeom>
          <a:noFill/>
        </p:spPr>
        <p:txBody>
          <a:bodyPr wrap="square" rtlCol="0">
            <a:spAutoFit/>
          </a:bodyPr>
          <a:lstStyle/>
          <a:p>
            <a:r>
              <a:rPr kumimoji="1" lang="ja-JP" altLang="en-US" dirty="0"/>
              <a:t>①の意見は○○○の視点から</a:t>
            </a:r>
            <a:endParaRPr kumimoji="1" lang="en-US" altLang="ja-JP" dirty="0"/>
          </a:p>
          <a:p>
            <a:r>
              <a:rPr kumimoji="1" lang="ja-JP" altLang="en-US" dirty="0"/>
              <a:t>重要である</a:t>
            </a:r>
            <a:endParaRPr kumimoji="1" lang="en-US" altLang="ja-JP" dirty="0"/>
          </a:p>
          <a:p>
            <a:r>
              <a:rPr kumimoji="1" lang="ja-JP" altLang="en-US" dirty="0"/>
              <a:t>③の意見は○○の観点から</a:t>
            </a:r>
            <a:endParaRPr kumimoji="1" lang="en-US" altLang="ja-JP" dirty="0"/>
          </a:p>
          <a:p>
            <a:r>
              <a:rPr kumimoji="1" lang="ja-JP" altLang="en-US" dirty="0"/>
              <a:t>同様に重要である</a:t>
            </a:r>
            <a:endParaRPr kumimoji="1" lang="en-US" altLang="ja-JP" dirty="0"/>
          </a:p>
        </p:txBody>
      </p:sp>
      <p:sp>
        <p:nvSpPr>
          <p:cNvPr id="4" name="テキスト ボックス 3">
            <a:extLst>
              <a:ext uri="{FF2B5EF4-FFF2-40B4-BE49-F238E27FC236}">
                <a16:creationId xmlns:a16="http://schemas.microsoft.com/office/drawing/2014/main" id="{23DE8CB6-130E-FC68-A4FC-186B40BDA301}"/>
              </a:ext>
            </a:extLst>
          </p:cNvPr>
          <p:cNvSpPr txBox="1"/>
          <p:nvPr/>
        </p:nvSpPr>
        <p:spPr>
          <a:xfrm>
            <a:off x="839452" y="6325851"/>
            <a:ext cx="7535309" cy="276999"/>
          </a:xfrm>
          <a:prstGeom prst="rect">
            <a:avLst/>
          </a:prstGeom>
          <a:noFill/>
        </p:spPr>
        <p:txBody>
          <a:bodyPr wrap="square" rtlCol="0">
            <a:spAutoFit/>
          </a:bodyPr>
          <a:lstStyle/>
          <a:p>
            <a:r>
              <a:rPr kumimoji="1" lang="en-US" altLang="ja-JP" sz="1200" dirty="0"/>
              <a:t>※</a:t>
            </a:r>
            <a:r>
              <a:rPr kumimoji="1" lang="ja-JP" altLang="en-US" sz="1200" dirty="0"/>
              <a:t>意見の順位付けを行うのではなく、根拠を明確にし、グループ内で共有することを目的としています。</a:t>
            </a:r>
          </a:p>
        </p:txBody>
      </p:sp>
    </p:spTree>
    <p:extLst>
      <p:ext uri="{BB962C8B-B14F-4D97-AF65-F5344CB8AC3E}">
        <p14:creationId xmlns:p14="http://schemas.microsoft.com/office/powerpoint/2010/main" val="59460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8B4F7-2225-8592-3BFE-9D16FDF8303D}"/>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本日の進め方　</a:t>
            </a:r>
            <a:r>
              <a:rPr kumimoji="1" lang="en-US" altLang="ja-JP" sz="2800" dirty="0">
                <a:latin typeface="メイリオ" panose="020B0604030504040204" pitchFamily="50" charset="-128"/>
                <a:ea typeface="メイリオ" panose="020B0604030504040204" pitchFamily="50" charset="-128"/>
              </a:rPr>
              <a:t>13:00</a:t>
            </a:r>
            <a:r>
              <a:rPr kumimoji="1" lang="ja-JP" altLang="en-US" sz="2800" dirty="0">
                <a:latin typeface="メイリオ" panose="020B0604030504040204" pitchFamily="50" charset="-128"/>
                <a:ea typeface="メイリオ" panose="020B0604030504040204" pitchFamily="50" charset="-128"/>
              </a:rPr>
              <a:t>～</a:t>
            </a:r>
            <a:r>
              <a:rPr kumimoji="1" lang="en-US" altLang="ja-JP" sz="2800" dirty="0">
                <a:latin typeface="メイリオ" panose="020B0604030504040204" pitchFamily="50" charset="-128"/>
                <a:ea typeface="メイリオ" panose="020B0604030504040204" pitchFamily="50" charset="-128"/>
              </a:rPr>
              <a:t>14:10</a:t>
            </a:r>
            <a:endParaRPr kumimoji="1" lang="ja-JP" altLang="en-US" sz="2800" dirty="0">
              <a:latin typeface="メイリオ" panose="020B0604030504040204" pitchFamily="50" charset="-128"/>
              <a:ea typeface="メイリオ" panose="020B0604030504040204" pitchFamily="50" charset="-128"/>
            </a:endParaRPr>
          </a:p>
        </p:txBody>
      </p:sp>
      <p:graphicFrame>
        <p:nvGraphicFramePr>
          <p:cNvPr id="4" name="表 4">
            <a:extLst>
              <a:ext uri="{FF2B5EF4-FFF2-40B4-BE49-F238E27FC236}">
                <a16:creationId xmlns:a16="http://schemas.microsoft.com/office/drawing/2014/main" id="{FBDFD2BA-FFBE-7355-6FBF-2A63BA544108}"/>
              </a:ext>
            </a:extLst>
          </p:cNvPr>
          <p:cNvGraphicFramePr>
            <a:graphicFrameLocks noGrp="1"/>
          </p:cNvGraphicFramePr>
          <p:nvPr>
            <p:extLst>
              <p:ext uri="{D42A27DB-BD31-4B8C-83A1-F6EECF244321}">
                <p14:modId xmlns:p14="http://schemas.microsoft.com/office/powerpoint/2010/main" val="3422575201"/>
              </p:ext>
            </p:extLst>
          </p:nvPr>
        </p:nvGraphicFramePr>
        <p:xfrm>
          <a:off x="824459" y="1918741"/>
          <a:ext cx="7480091" cy="3022016"/>
        </p:xfrm>
        <a:graphic>
          <a:graphicData uri="http://schemas.openxmlformats.org/drawingml/2006/table">
            <a:tbl>
              <a:tblPr firstRow="1" bandRow="1">
                <a:tableStyleId>{5C22544A-7EE6-4342-B048-85BDC9FD1C3A}</a:tableStyleId>
              </a:tblPr>
              <a:tblGrid>
                <a:gridCol w="1735740">
                  <a:extLst>
                    <a:ext uri="{9D8B030D-6E8A-4147-A177-3AD203B41FA5}">
                      <a16:colId xmlns:a16="http://schemas.microsoft.com/office/drawing/2014/main" val="2607448897"/>
                    </a:ext>
                  </a:extLst>
                </a:gridCol>
                <a:gridCol w="3250987">
                  <a:extLst>
                    <a:ext uri="{9D8B030D-6E8A-4147-A177-3AD203B41FA5}">
                      <a16:colId xmlns:a16="http://schemas.microsoft.com/office/drawing/2014/main" val="1431334077"/>
                    </a:ext>
                  </a:extLst>
                </a:gridCol>
                <a:gridCol w="2493364">
                  <a:extLst>
                    <a:ext uri="{9D8B030D-6E8A-4147-A177-3AD203B41FA5}">
                      <a16:colId xmlns:a16="http://schemas.microsoft.com/office/drawing/2014/main" val="2094893687"/>
                    </a:ext>
                  </a:extLst>
                </a:gridCol>
              </a:tblGrid>
              <a:tr h="755504">
                <a:tc>
                  <a:txBody>
                    <a:bodyPr/>
                    <a:lstStyle/>
                    <a:p>
                      <a:r>
                        <a:rPr kumimoji="1" lang="ja-JP" altLang="en-US" sz="2800" dirty="0">
                          <a:latin typeface="メイリオ" panose="020B0604030504040204" pitchFamily="50" charset="-128"/>
                          <a:ea typeface="メイリオ" panose="020B0604030504040204" pitchFamily="50" charset="-128"/>
                        </a:rPr>
                        <a:t>時間</a:t>
                      </a:r>
                    </a:p>
                  </a:txBody>
                  <a:tcPr anchor="ctr" anchorCtr="1"/>
                </a:tc>
                <a:tc>
                  <a:txBody>
                    <a:bodyPr/>
                    <a:lstStyle/>
                    <a:p>
                      <a:r>
                        <a:rPr kumimoji="1" lang="ja-JP" altLang="en-US" sz="2800" dirty="0">
                          <a:latin typeface="メイリオ" panose="020B0604030504040204" pitchFamily="50" charset="-128"/>
                          <a:ea typeface="メイリオ" panose="020B0604030504040204" pitchFamily="50" charset="-128"/>
                        </a:rPr>
                        <a:t>内容</a:t>
                      </a:r>
                    </a:p>
                  </a:txBody>
                  <a:tcPr anchor="ctr" anchorCtr="1"/>
                </a:tc>
                <a:tc>
                  <a:txBody>
                    <a:bodyPr/>
                    <a:lstStyle/>
                    <a:p>
                      <a:r>
                        <a:rPr kumimoji="1" lang="ja-JP" altLang="en-US" sz="2800" dirty="0">
                          <a:latin typeface="メイリオ" panose="020B0604030504040204" pitchFamily="50" charset="-128"/>
                          <a:ea typeface="メイリオ" panose="020B0604030504040204" pitchFamily="50" charset="-128"/>
                        </a:rPr>
                        <a:t>備考</a:t>
                      </a:r>
                    </a:p>
                  </a:txBody>
                  <a:tcPr anchor="ctr" anchorCtr="1"/>
                </a:tc>
                <a:extLst>
                  <a:ext uri="{0D108BD9-81ED-4DB2-BD59-A6C34878D82A}">
                    <a16:rowId xmlns:a16="http://schemas.microsoft.com/office/drawing/2014/main" val="1291436578"/>
                  </a:ext>
                </a:extLst>
              </a:tr>
              <a:tr h="755504">
                <a:tc>
                  <a:txBody>
                    <a:bodyPr/>
                    <a:lstStyle/>
                    <a:p>
                      <a:r>
                        <a:rPr kumimoji="1" lang="en-US" altLang="ja-JP" sz="2800" dirty="0">
                          <a:latin typeface="メイリオ" panose="020B0604030504040204" pitchFamily="50" charset="-128"/>
                          <a:ea typeface="メイリオ" panose="020B0604030504040204" pitchFamily="50" charset="-128"/>
                        </a:rPr>
                        <a:t>13:00</a:t>
                      </a:r>
                      <a:endParaRPr kumimoji="1" lang="ja-JP" altLang="en-US" sz="2800" dirty="0">
                        <a:latin typeface="メイリオ" panose="020B0604030504040204" pitchFamily="50" charset="-128"/>
                        <a:ea typeface="メイリオ" panose="020B0604030504040204" pitchFamily="50" charset="-128"/>
                      </a:endParaRPr>
                    </a:p>
                  </a:txBody>
                  <a:tcPr anchor="ctr" anchorCtr="1"/>
                </a:tc>
                <a:tc>
                  <a:txBody>
                    <a:bodyPr/>
                    <a:lstStyle/>
                    <a:p>
                      <a:r>
                        <a:rPr kumimoji="1" lang="ja-JP" altLang="en-US" sz="2800" dirty="0">
                          <a:latin typeface="メイリオ" panose="020B0604030504040204" pitchFamily="50" charset="-128"/>
                          <a:ea typeface="メイリオ" panose="020B0604030504040204" pitchFamily="50" charset="-128"/>
                        </a:rPr>
                        <a:t>演習全体の紹介</a:t>
                      </a:r>
                    </a:p>
                  </a:txBody>
                  <a:tcPr anchor="ctr" anchorCtr="1"/>
                </a:tc>
                <a:tc>
                  <a:txBody>
                    <a:bodyPr/>
                    <a:lstStyle/>
                    <a:p>
                      <a:endParaRPr kumimoji="1" lang="ja-JP" altLang="en-US" sz="2800">
                        <a:latin typeface="メイリオ" panose="020B0604030504040204" pitchFamily="50" charset="-128"/>
                        <a:ea typeface="メイリオ" panose="020B0604030504040204" pitchFamily="50" charset="-128"/>
                      </a:endParaRPr>
                    </a:p>
                  </a:txBody>
                  <a:tcPr anchor="ctr" anchorCtr="1"/>
                </a:tc>
                <a:extLst>
                  <a:ext uri="{0D108BD9-81ED-4DB2-BD59-A6C34878D82A}">
                    <a16:rowId xmlns:a16="http://schemas.microsoft.com/office/drawing/2014/main" val="885912712"/>
                  </a:ext>
                </a:extLst>
              </a:tr>
              <a:tr h="755504">
                <a:tc>
                  <a:txBody>
                    <a:bodyPr/>
                    <a:lstStyle/>
                    <a:p>
                      <a:r>
                        <a:rPr kumimoji="1" lang="en-US" altLang="ja-JP" sz="2800" dirty="0">
                          <a:latin typeface="メイリオ" panose="020B0604030504040204" pitchFamily="50" charset="-128"/>
                          <a:ea typeface="メイリオ" panose="020B0604030504040204" pitchFamily="50" charset="-128"/>
                        </a:rPr>
                        <a:t>13:30</a:t>
                      </a:r>
                      <a:endParaRPr kumimoji="1" lang="ja-JP" altLang="en-US" sz="2800" dirty="0">
                        <a:latin typeface="メイリオ" panose="020B0604030504040204" pitchFamily="50" charset="-128"/>
                        <a:ea typeface="メイリオ" panose="020B0604030504040204" pitchFamily="50" charset="-128"/>
                      </a:endParaRPr>
                    </a:p>
                  </a:txBody>
                  <a:tcPr anchor="ctr" anchorCtr="1"/>
                </a:tc>
                <a:tc>
                  <a:txBody>
                    <a:bodyPr/>
                    <a:lstStyle/>
                    <a:p>
                      <a:r>
                        <a:rPr kumimoji="1" lang="ja-JP" altLang="en-US" sz="2800" dirty="0">
                          <a:latin typeface="メイリオ" panose="020B0604030504040204" pitchFamily="50" charset="-128"/>
                          <a:ea typeface="メイリオ" panose="020B0604030504040204" pitchFamily="50" charset="-128"/>
                        </a:rPr>
                        <a:t>演習２デモ</a:t>
                      </a:r>
                    </a:p>
                  </a:txBody>
                  <a:tcPr anchor="ctr" anchorCtr="1"/>
                </a:tc>
                <a:tc>
                  <a:txBody>
                    <a:bodyPr/>
                    <a:lstStyle/>
                    <a:p>
                      <a:endParaRPr kumimoji="1" lang="ja-JP" altLang="en-US" sz="2800">
                        <a:latin typeface="メイリオ" panose="020B0604030504040204" pitchFamily="50" charset="-128"/>
                        <a:ea typeface="メイリオ" panose="020B0604030504040204" pitchFamily="50" charset="-128"/>
                      </a:endParaRPr>
                    </a:p>
                  </a:txBody>
                  <a:tcPr anchor="ctr" anchorCtr="1"/>
                </a:tc>
                <a:extLst>
                  <a:ext uri="{0D108BD9-81ED-4DB2-BD59-A6C34878D82A}">
                    <a16:rowId xmlns:a16="http://schemas.microsoft.com/office/drawing/2014/main" val="2956592044"/>
                  </a:ext>
                </a:extLst>
              </a:tr>
              <a:tr h="755504">
                <a:tc>
                  <a:txBody>
                    <a:bodyPr/>
                    <a:lstStyle/>
                    <a:p>
                      <a:r>
                        <a:rPr kumimoji="1" lang="en-US" altLang="ja-JP" sz="2800" dirty="0">
                          <a:latin typeface="メイリオ" panose="020B0604030504040204" pitchFamily="50" charset="-128"/>
                          <a:ea typeface="メイリオ" panose="020B0604030504040204" pitchFamily="50" charset="-128"/>
                        </a:rPr>
                        <a:t>14:00</a:t>
                      </a:r>
                      <a:endParaRPr kumimoji="1" lang="ja-JP" altLang="en-US" sz="2800" dirty="0">
                        <a:latin typeface="メイリオ" panose="020B0604030504040204" pitchFamily="50" charset="-128"/>
                        <a:ea typeface="メイリオ" panose="020B0604030504040204" pitchFamily="50" charset="-128"/>
                      </a:endParaRPr>
                    </a:p>
                  </a:txBody>
                  <a:tcPr anchor="ctr" anchorCtr="1"/>
                </a:tc>
                <a:tc>
                  <a:txBody>
                    <a:bodyPr/>
                    <a:lstStyle/>
                    <a:p>
                      <a:r>
                        <a:rPr kumimoji="1" lang="ja-JP" altLang="en-US" sz="2800" dirty="0">
                          <a:latin typeface="メイリオ" panose="020B0604030504040204" pitchFamily="50" charset="-128"/>
                          <a:ea typeface="メイリオ" panose="020B0604030504040204" pitchFamily="50" charset="-128"/>
                        </a:rPr>
                        <a:t>まとめ</a:t>
                      </a:r>
                    </a:p>
                  </a:txBody>
                  <a:tcPr anchor="ctr" anchorCtr="1"/>
                </a:tc>
                <a:tc>
                  <a:txBody>
                    <a:bodyPr/>
                    <a:lstStyle/>
                    <a:p>
                      <a:endParaRPr kumimoji="1" lang="ja-JP" altLang="en-US" sz="2800" dirty="0">
                        <a:latin typeface="メイリオ" panose="020B0604030504040204" pitchFamily="50" charset="-128"/>
                        <a:ea typeface="メイリオ" panose="020B0604030504040204" pitchFamily="50" charset="-128"/>
                      </a:endParaRPr>
                    </a:p>
                  </a:txBody>
                  <a:tcPr anchor="ctr" anchorCtr="1"/>
                </a:tc>
                <a:extLst>
                  <a:ext uri="{0D108BD9-81ED-4DB2-BD59-A6C34878D82A}">
                    <a16:rowId xmlns:a16="http://schemas.microsoft.com/office/drawing/2014/main" val="1698607083"/>
                  </a:ext>
                </a:extLst>
              </a:tr>
            </a:tbl>
          </a:graphicData>
        </a:graphic>
      </p:graphicFrame>
    </p:spTree>
    <p:extLst>
      <p:ext uri="{BB962C8B-B14F-4D97-AF65-F5344CB8AC3E}">
        <p14:creationId xmlns:p14="http://schemas.microsoft.com/office/powerpoint/2010/main" val="3384776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95910" y="1034322"/>
            <a:ext cx="8106937" cy="5582684"/>
          </a:xfrm>
        </p:spPr>
        <p:style>
          <a:lnRef idx="2">
            <a:schemeClr val="accent5"/>
          </a:lnRef>
          <a:fillRef idx="1">
            <a:schemeClr val="lt1"/>
          </a:fillRef>
          <a:effectRef idx="0">
            <a:schemeClr val="accent5"/>
          </a:effectRef>
          <a:fontRef idx="minor">
            <a:schemeClr val="dk1"/>
          </a:fontRef>
        </p:style>
        <p:txBody>
          <a:bodyPr>
            <a:normAutofit/>
          </a:bodyPr>
          <a:lstStyle/>
          <a:p>
            <a:r>
              <a:rPr kumimoji="1" lang="ja-JP" altLang="en-US" sz="2000" dirty="0">
                <a:latin typeface="メイリオ" panose="020B0604030504040204" pitchFamily="50" charset="-128"/>
                <a:ea typeface="メイリオ" panose="020B0604030504040204" pitchFamily="50" charset="-128"/>
              </a:rPr>
              <a:t>かなり限られた情報ですが、このケース（子どもと家族）に関して感じたことを記入しましょう。</a:t>
            </a:r>
            <a:endParaRPr kumimoji="1" lang="en-US" altLang="ja-JP" sz="2000" dirty="0">
              <a:latin typeface="メイリオ" panose="020B0604030504040204" pitchFamily="50" charset="-128"/>
              <a:ea typeface="メイリオ" panose="020B0604030504040204" pitchFamily="50" charset="-128"/>
            </a:endParaRPr>
          </a:p>
          <a:p>
            <a:pPr marL="0" indent="0">
              <a:buNone/>
            </a:pPr>
            <a:endParaRPr kumimoji="1"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pPr marL="0" indent="0">
              <a:buNone/>
            </a:pPr>
            <a:endParaRPr lang="en-US" altLang="ja-JP"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この子どもに関して、どのような支援が必要だと感じましたか？</a:t>
            </a:r>
            <a:r>
              <a:rPr kumimoji="1" lang="ja-JP" altLang="en-US" sz="1800" dirty="0">
                <a:latin typeface="メイリオ" panose="020B0604030504040204" pitchFamily="50" charset="-128"/>
                <a:ea typeface="メイリオ" panose="020B0604030504040204" pitchFamily="50" charset="-128"/>
              </a:rPr>
              <a:t>（特に必要な支援はないと感じた場合はその理由を記入しましょう。）</a:t>
            </a:r>
            <a:endParaRPr kumimoji="1" lang="en-US" altLang="ja-JP" sz="1800"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0" indent="0">
              <a:buNone/>
            </a:pPr>
            <a:endParaRPr kumimoji="1" lang="ja-JP" altLang="en-US" dirty="0">
              <a:latin typeface="メイリオ" panose="020B0604030504040204" pitchFamily="50" charset="-128"/>
              <a:ea typeface="メイリオ" panose="020B0604030504040204" pitchFamily="50" charset="-128"/>
            </a:endParaRPr>
          </a:p>
        </p:txBody>
      </p:sp>
      <p:sp>
        <p:nvSpPr>
          <p:cNvPr id="7" name="タイトル 1">
            <a:extLst>
              <a:ext uri="{FF2B5EF4-FFF2-40B4-BE49-F238E27FC236}">
                <a16:creationId xmlns:a16="http://schemas.microsoft.com/office/drawing/2014/main" id="{9B8C91CB-4224-BF01-B3A0-98B557668A77}"/>
              </a:ext>
            </a:extLst>
          </p:cNvPr>
          <p:cNvSpPr txBox="1">
            <a:spLocks/>
          </p:cNvSpPr>
          <p:nvPr/>
        </p:nvSpPr>
        <p:spPr>
          <a:xfrm>
            <a:off x="609162" y="255984"/>
            <a:ext cx="7730491" cy="438963"/>
          </a:xfrm>
          <a:prstGeom prst="rect">
            <a:avLst/>
          </a:prstGeom>
          <a:solidFill>
            <a:schemeClr val="accent6">
              <a:lumMod val="60000"/>
              <a:lumOff val="40000"/>
            </a:schemeClr>
          </a:solidFill>
          <a:ln w="6350" cap="flat" cmpd="sng" algn="ctr">
            <a:solidFill>
              <a:schemeClr val="accent6">
                <a:lumMod val="75000"/>
              </a:schemeClr>
            </a:solidFill>
            <a:prstDash val="solid"/>
            <a:miter lim="800000"/>
          </a:ln>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dirty="0">
                <a:latin typeface="メイリオ" panose="020B0604030504040204" pitchFamily="50" charset="-128"/>
                <a:ea typeface="メイリオ" panose="020B0604030504040204" pitchFamily="50" charset="-128"/>
              </a:rPr>
              <a:t>グループで意見を共有し、優先順位を決めてみましょう！（記載例）</a:t>
            </a:r>
          </a:p>
        </p:txBody>
      </p:sp>
      <p:pic>
        <p:nvPicPr>
          <p:cNvPr id="9" name="図 8">
            <a:extLst>
              <a:ext uri="{FF2B5EF4-FFF2-40B4-BE49-F238E27FC236}">
                <a16:creationId xmlns:a16="http://schemas.microsoft.com/office/drawing/2014/main" id="{1E13ACE0-9F11-AD9C-D58B-971DEC31FA0C}"/>
              </a:ext>
            </a:extLst>
          </p:cNvPr>
          <p:cNvPicPr>
            <a:picLocks noChangeAspect="1"/>
          </p:cNvPicPr>
          <p:nvPr/>
        </p:nvPicPr>
        <p:blipFill>
          <a:blip r:embed="rId3"/>
          <a:stretch>
            <a:fillRect/>
          </a:stretch>
        </p:blipFill>
        <p:spPr>
          <a:xfrm>
            <a:off x="804345" y="1827805"/>
            <a:ext cx="7535309" cy="1829795"/>
          </a:xfrm>
          <a:prstGeom prst="rect">
            <a:avLst/>
          </a:prstGeom>
        </p:spPr>
      </p:pic>
      <p:pic>
        <p:nvPicPr>
          <p:cNvPr id="11" name="図 10">
            <a:extLst>
              <a:ext uri="{FF2B5EF4-FFF2-40B4-BE49-F238E27FC236}">
                <a16:creationId xmlns:a16="http://schemas.microsoft.com/office/drawing/2014/main" id="{7AFD7599-A62F-D3CE-9537-6FFF7E39CCE0}"/>
              </a:ext>
            </a:extLst>
          </p:cNvPr>
          <p:cNvPicPr>
            <a:picLocks noChangeAspect="1"/>
          </p:cNvPicPr>
          <p:nvPr/>
        </p:nvPicPr>
        <p:blipFill>
          <a:blip r:embed="rId3"/>
          <a:stretch>
            <a:fillRect/>
          </a:stretch>
        </p:blipFill>
        <p:spPr>
          <a:xfrm>
            <a:off x="821763" y="4447120"/>
            <a:ext cx="7535309" cy="1829795"/>
          </a:xfrm>
          <a:prstGeom prst="rect">
            <a:avLst/>
          </a:prstGeom>
        </p:spPr>
      </p:pic>
      <p:sp>
        <p:nvSpPr>
          <p:cNvPr id="2" name="テキスト ボックス 1">
            <a:extLst>
              <a:ext uri="{FF2B5EF4-FFF2-40B4-BE49-F238E27FC236}">
                <a16:creationId xmlns:a16="http://schemas.microsoft.com/office/drawing/2014/main" id="{E1EC5668-95D1-98D5-0B28-9865BD94FE09}"/>
              </a:ext>
            </a:extLst>
          </p:cNvPr>
          <p:cNvSpPr txBox="1"/>
          <p:nvPr/>
        </p:nvSpPr>
        <p:spPr>
          <a:xfrm>
            <a:off x="821763" y="2293495"/>
            <a:ext cx="4214932" cy="1200329"/>
          </a:xfrm>
          <a:prstGeom prst="rect">
            <a:avLst/>
          </a:prstGeom>
          <a:noFill/>
        </p:spPr>
        <p:txBody>
          <a:bodyPr wrap="square" rtlCol="0">
            <a:spAutoFit/>
          </a:bodyPr>
          <a:lstStyle/>
          <a:p>
            <a:r>
              <a:rPr kumimoji="1" lang="ja-JP" altLang="en-US" dirty="0"/>
              <a:t>④　○○○○○</a:t>
            </a:r>
            <a:endParaRPr kumimoji="1" lang="en-US" altLang="ja-JP" dirty="0"/>
          </a:p>
          <a:p>
            <a:r>
              <a:rPr kumimoji="1" lang="ja-JP" altLang="en-US" dirty="0"/>
              <a:t>②　○○○○○○○</a:t>
            </a:r>
            <a:endParaRPr kumimoji="1" lang="en-US" altLang="ja-JP" dirty="0"/>
          </a:p>
          <a:p>
            <a:r>
              <a:rPr kumimoji="1" lang="ja-JP" altLang="en-US" dirty="0"/>
              <a:t>①　○○○○○○○○</a:t>
            </a:r>
            <a:endParaRPr kumimoji="1" lang="en-US" altLang="ja-JP" dirty="0"/>
          </a:p>
          <a:p>
            <a:r>
              <a:rPr kumimoji="1" lang="ja-JP" altLang="en-US" dirty="0"/>
              <a:t>③　○○○○○○</a:t>
            </a:r>
          </a:p>
        </p:txBody>
      </p:sp>
      <p:sp>
        <p:nvSpPr>
          <p:cNvPr id="8" name="テキスト ボックス 7">
            <a:extLst>
              <a:ext uri="{FF2B5EF4-FFF2-40B4-BE49-F238E27FC236}">
                <a16:creationId xmlns:a16="http://schemas.microsoft.com/office/drawing/2014/main" id="{67A280E6-98C3-DFC2-DA79-FFFCC3DE8C51}"/>
              </a:ext>
            </a:extLst>
          </p:cNvPr>
          <p:cNvSpPr txBox="1"/>
          <p:nvPr/>
        </p:nvSpPr>
        <p:spPr>
          <a:xfrm>
            <a:off x="5261351" y="2445895"/>
            <a:ext cx="4214932" cy="646331"/>
          </a:xfrm>
          <a:prstGeom prst="rect">
            <a:avLst/>
          </a:prstGeom>
          <a:noFill/>
        </p:spPr>
        <p:txBody>
          <a:bodyPr wrap="square" rtlCol="0">
            <a:spAutoFit/>
          </a:bodyPr>
          <a:lstStyle/>
          <a:p>
            <a:r>
              <a:rPr kumimoji="1" lang="ja-JP" altLang="en-US" dirty="0"/>
              <a:t>②の意見は○○○の視点から</a:t>
            </a:r>
            <a:endParaRPr kumimoji="1" lang="en-US" altLang="ja-JP" dirty="0"/>
          </a:p>
          <a:p>
            <a:r>
              <a:rPr kumimoji="1" lang="ja-JP" altLang="en-US" dirty="0"/>
              <a:t>重要である</a:t>
            </a:r>
            <a:endParaRPr kumimoji="1" lang="en-US" altLang="ja-JP" dirty="0"/>
          </a:p>
        </p:txBody>
      </p:sp>
      <p:sp>
        <p:nvSpPr>
          <p:cNvPr id="10" name="テキスト ボックス 9">
            <a:extLst>
              <a:ext uri="{FF2B5EF4-FFF2-40B4-BE49-F238E27FC236}">
                <a16:creationId xmlns:a16="http://schemas.microsoft.com/office/drawing/2014/main" id="{5DA6D002-21E5-9B1B-E2E2-79B2FAE3C3DA}"/>
              </a:ext>
            </a:extLst>
          </p:cNvPr>
          <p:cNvSpPr txBox="1"/>
          <p:nvPr/>
        </p:nvSpPr>
        <p:spPr>
          <a:xfrm>
            <a:off x="821763" y="4908723"/>
            <a:ext cx="4214932" cy="1200329"/>
          </a:xfrm>
          <a:prstGeom prst="rect">
            <a:avLst/>
          </a:prstGeom>
          <a:noFill/>
        </p:spPr>
        <p:txBody>
          <a:bodyPr wrap="square" rtlCol="0">
            <a:spAutoFit/>
          </a:bodyPr>
          <a:lstStyle/>
          <a:p>
            <a:r>
              <a:rPr kumimoji="1" lang="ja-JP" altLang="en-US" dirty="0"/>
              <a:t>①　○○○○○</a:t>
            </a:r>
            <a:endParaRPr kumimoji="1" lang="en-US" altLang="ja-JP" dirty="0"/>
          </a:p>
          <a:p>
            <a:r>
              <a:rPr kumimoji="1" lang="ja-JP" altLang="en-US" dirty="0"/>
              <a:t>④　○○○○○○○</a:t>
            </a:r>
            <a:endParaRPr kumimoji="1" lang="en-US" altLang="ja-JP" dirty="0"/>
          </a:p>
          <a:p>
            <a:r>
              <a:rPr kumimoji="1" lang="ja-JP" altLang="en-US" dirty="0"/>
              <a:t>③　○○○○○○○○</a:t>
            </a:r>
            <a:endParaRPr kumimoji="1" lang="en-US" altLang="ja-JP" dirty="0"/>
          </a:p>
          <a:p>
            <a:r>
              <a:rPr kumimoji="1" lang="ja-JP" altLang="en-US" dirty="0"/>
              <a:t>②　○○○○○○</a:t>
            </a:r>
          </a:p>
        </p:txBody>
      </p:sp>
      <p:sp>
        <p:nvSpPr>
          <p:cNvPr id="12" name="テキスト ボックス 11">
            <a:extLst>
              <a:ext uri="{FF2B5EF4-FFF2-40B4-BE49-F238E27FC236}">
                <a16:creationId xmlns:a16="http://schemas.microsoft.com/office/drawing/2014/main" id="{30AB57ED-E93F-D4AE-53A7-E1BBC580DAC2}"/>
              </a:ext>
            </a:extLst>
          </p:cNvPr>
          <p:cNvSpPr txBox="1"/>
          <p:nvPr/>
        </p:nvSpPr>
        <p:spPr>
          <a:xfrm>
            <a:off x="5261351" y="4927551"/>
            <a:ext cx="4214932" cy="1200329"/>
          </a:xfrm>
          <a:prstGeom prst="rect">
            <a:avLst/>
          </a:prstGeom>
          <a:noFill/>
        </p:spPr>
        <p:txBody>
          <a:bodyPr wrap="square" rtlCol="0">
            <a:spAutoFit/>
          </a:bodyPr>
          <a:lstStyle/>
          <a:p>
            <a:r>
              <a:rPr kumimoji="1" lang="ja-JP" altLang="en-US" dirty="0"/>
              <a:t>①の意見は○○○の視点から</a:t>
            </a:r>
            <a:endParaRPr kumimoji="1" lang="en-US" altLang="ja-JP" dirty="0"/>
          </a:p>
          <a:p>
            <a:r>
              <a:rPr kumimoji="1" lang="ja-JP" altLang="en-US" dirty="0"/>
              <a:t>重要である</a:t>
            </a:r>
            <a:endParaRPr kumimoji="1" lang="en-US" altLang="ja-JP" dirty="0"/>
          </a:p>
          <a:p>
            <a:r>
              <a:rPr kumimoji="1" lang="ja-JP" altLang="en-US" dirty="0"/>
              <a:t>③の意見は○○の観点から</a:t>
            </a:r>
            <a:endParaRPr kumimoji="1" lang="en-US" altLang="ja-JP" dirty="0"/>
          </a:p>
          <a:p>
            <a:r>
              <a:rPr kumimoji="1" lang="ja-JP" altLang="en-US" dirty="0"/>
              <a:t>同様に重要である</a:t>
            </a:r>
            <a:endParaRPr kumimoji="1" lang="en-US" altLang="ja-JP" dirty="0"/>
          </a:p>
        </p:txBody>
      </p:sp>
      <p:sp>
        <p:nvSpPr>
          <p:cNvPr id="4" name="テキスト ボックス 3">
            <a:extLst>
              <a:ext uri="{FF2B5EF4-FFF2-40B4-BE49-F238E27FC236}">
                <a16:creationId xmlns:a16="http://schemas.microsoft.com/office/drawing/2014/main" id="{23DE8CB6-130E-FC68-A4FC-186B40BDA301}"/>
              </a:ext>
            </a:extLst>
          </p:cNvPr>
          <p:cNvSpPr txBox="1"/>
          <p:nvPr/>
        </p:nvSpPr>
        <p:spPr>
          <a:xfrm>
            <a:off x="839452" y="6325851"/>
            <a:ext cx="7535309" cy="276999"/>
          </a:xfrm>
          <a:prstGeom prst="rect">
            <a:avLst/>
          </a:prstGeom>
          <a:noFill/>
        </p:spPr>
        <p:txBody>
          <a:bodyPr wrap="square" rtlCol="0">
            <a:spAutoFit/>
          </a:bodyPr>
          <a:lstStyle/>
          <a:p>
            <a:r>
              <a:rPr kumimoji="1" lang="en-US" altLang="ja-JP" sz="1200" dirty="0"/>
              <a:t>※</a:t>
            </a:r>
            <a:r>
              <a:rPr kumimoji="1" lang="ja-JP" altLang="en-US" sz="1200" dirty="0"/>
              <a:t>意見の順位付けを行うのではなく、根拠を明確にし、グループ内で共有することを目的としています。</a:t>
            </a:r>
          </a:p>
        </p:txBody>
      </p:sp>
      <p:sp>
        <p:nvSpPr>
          <p:cNvPr id="5" name="星: 5 pt 4">
            <a:extLst>
              <a:ext uri="{FF2B5EF4-FFF2-40B4-BE49-F238E27FC236}">
                <a16:creationId xmlns:a16="http://schemas.microsoft.com/office/drawing/2014/main" id="{1C94C06B-ABE1-1995-882C-AB54B76DBE9A}"/>
              </a:ext>
            </a:extLst>
          </p:cNvPr>
          <p:cNvSpPr/>
          <p:nvPr/>
        </p:nvSpPr>
        <p:spPr>
          <a:xfrm>
            <a:off x="8492516" y="335533"/>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4906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a:xfrm>
            <a:off x="628650" y="50336"/>
            <a:ext cx="7886700" cy="1325563"/>
          </a:xfrm>
        </p:spPr>
        <p:txBody>
          <a:bodyPr/>
          <a:lstStyle/>
          <a:p>
            <a:r>
              <a:rPr lang="ja-JP" altLang="en-US" sz="3600" dirty="0">
                <a:latin typeface="Meiryo" panose="020B0604030504040204" pitchFamily="34" charset="-128"/>
                <a:ea typeface="Meiryo" panose="020B0604030504040204" pitchFamily="34" charset="-128"/>
              </a:rPr>
              <a:t>プログラム</a:t>
            </a:r>
            <a:r>
              <a:rPr kumimoji="1" lang="ja-JP" altLang="en-US" sz="3600" dirty="0">
                <a:latin typeface="Meiryo" panose="020B0604030504040204" pitchFamily="34" charset="-128"/>
                <a:ea typeface="Meiryo" panose="020B0604030504040204" pitchFamily="34" charset="-128"/>
              </a:rPr>
              <a:t>内容の概要と解説３</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420869"/>
            <a:ext cx="7713492"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演習２</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講義</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児童期における相談支援の目指すべき方向性</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での学習を踏まえ、以下のとおり実施</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　具体的協働場面として障害児支援担当者会議を想定</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　事例の追加情報の提供</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　障害児支援担当者会議の模擬を実施する（配役）</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４　振り返り</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628650" y="4248429"/>
            <a:ext cx="78867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上記は例ですが、</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POINT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　演習１の３点に加え、①モニタリング月以外でも</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障害児支援担当者会議</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は必要に応じて柔軟に開催されるべきであること　②</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障害児支援担当者会議</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の実施については相談支援専門員・児童発達支援管理責任者どちらから発信しても良いこと　③子どもの権利擁護や意思決定についての配慮について学習すること</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の３点が考えられます。</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会議進行技術の演習ではないことから、会議において具体的な役割分担等が行われたかなど、</a:t>
            </a:r>
            <a:r>
              <a:rPr kumimoji="1" lang="ja-JP" altLang="en-US" sz="18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振り返り用シートの用意が必要</a:t>
            </a:r>
            <a:r>
              <a:rPr kumimoji="1" lang="ja-JP" altLang="en-US"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（例を用意しています）</a:t>
            </a:r>
            <a:endParaRPr kumimoji="1" lang="en-US" altLang="ja-JP" sz="1400" b="0"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星: 5 pt 4">
            <a:extLst>
              <a:ext uri="{FF2B5EF4-FFF2-40B4-BE49-F238E27FC236}">
                <a16:creationId xmlns:a16="http://schemas.microsoft.com/office/drawing/2014/main" id="{BD69D4EF-0E64-600D-57B4-0EF8E91AF071}"/>
              </a:ext>
            </a:extLst>
          </p:cNvPr>
          <p:cNvSpPr/>
          <p:nvPr/>
        </p:nvSpPr>
        <p:spPr>
          <a:xfrm>
            <a:off x="8131811" y="305165"/>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63863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EA2BFA0-AEBF-C565-2410-FA4E197CC05D}"/>
              </a:ext>
            </a:extLst>
          </p:cNvPr>
          <p:cNvGrpSpPr/>
          <p:nvPr/>
        </p:nvGrpSpPr>
        <p:grpSpPr>
          <a:xfrm>
            <a:off x="351691" y="532235"/>
            <a:ext cx="8285871" cy="5466968"/>
            <a:chOff x="758584" y="967978"/>
            <a:chExt cx="7626832" cy="5055633"/>
          </a:xfrm>
        </p:grpSpPr>
        <p:cxnSp>
          <p:nvCxnSpPr>
            <p:cNvPr id="28" name="直線コネクタ 27">
              <a:extLst>
                <a:ext uri="{FF2B5EF4-FFF2-40B4-BE49-F238E27FC236}">
                  <a16:creationId xmlns:a16="http://schemas.microsoft.com/office/drawing/2014/main" id="{134A3991-8747-471B-88DE-E93C4140645B}"/>
                </a:ext>
              </a:extLst>
            </p:cNvPr>
            <p:cNvCxnSpPr/>
            <p:nvPr/>
          </p:nvCxnSpPr>
          <p:spPr>
            <a:xfrm>
              <a:off x="1062038" y="3590925"/>
              <a:ext cx="6858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75" name="Rectangle 6">
              <a:extLst>
                <a:ext uri="{FF2B5EF4-FFF2-40B4-BE49-F238E27FC236}">
                  <a16:creationId xmlns:a16="http://schemas.microsoft.com/office/drawing/2014/main" id="{2B2DF2A4-F6F3-41A0-A7D5-14FE83867B98}"/>
                </a:ext>
              </a:extLst>
            </p:cNvPr>
            <p:cNvSpPr>
              <a:spLocks noChangeArrowheads="1"/>
            </p:cNvSpPr>
            <p:nvPr/>
          </p:nvSpPr>
          <p:spPr bwMode="auto">
            <a:xfrm>
              <a:off x="1439467" y="1970486"/>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76" name="Rectangle 7">
              <a:extLst>
                <a:ext uri="{FF2B5EF4-FFF2-40B4-BE49-F238E27FC236}">
                  <a16:creationId xmlns:a16="http://schemas.microsoft.com/office/drawing/2014/main" id="{698C8103-581C-45DD-B3AE-67863E595CA7}"/>
                </a:ext>
              </a:extLst>
            </p:cNvPr>
            <p:cNvSpPr>
              <a:spLocks noChangeArrowheads="1"/>
            </p:cNvSpPr>
            <p:nvPr/>
          </p:nvSpPr>
          <p:spPr bwMode="auto">
            <a:xfrm>
              <a:off x="2407445" y="1754983"/>
              <a:ext cx="350044"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障害児利用計画案</a:t>
              </a:r>
            </a:p>
          </p:txBody>
        </p:sp>
        <p:sp>
          <p:nvSpPr>
            <p:cNvPr id="54277" name="Rectangle 38">
              <a:extLst>
                <a:ext uri="{FF2B5EF4-FFF2-40B4-BE49-F238E27FC236}">
                  <a16:creationId xmlns:a16="http://schemas.microsoft.com/office/drawing/2014/main" id="{FBA53877-73D6-4118-9230-D9C04E2ED741}"/>
                </a:ext>
              </a:extLst>
            </p:cNvPr>
            <p:cNvSpPr>
              <a:spLocks noChangeArrowheads="1"/>
            </p:cNvSpPr>
            <p:nvPr/>
          </p:nvSpPr>
          <p:spPr bwMode="auto">
            <a:xfrm>
              <a:off x="5837636" y="3723085"/>
              <a:ext cx="350044" cy="1295400"/>
            </a:xfrm>
            <a:prstGeom prst="rect">
              <a:avLst/>
            </a:prstGeom>
            <a:solidFill>
              <a:srgbClr val="FFFF99"/>
            </a:solidFill>
            <a:ln w="9525">
              <a:solidFill>
                <a:schemeClr val="tx1"/>
              </a:solidFill>
              <a:miter lim="800000"/>
              <a:headEnd/>
              <a:tailEnd/>
            </a:ln>
          </p:spPr>
          <p:txBody>
            <a:bodyPr vert="eaVert" wrap="none" lIns="68486" tIns="0" rIns="68486" bIns="0"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個別支援計画</a:t>
              </a:r>
            </a:p>
          </p:txBody>
        </p:sp>
        <p:sp>
          <p:nvSpPr>
            <p:cNvPr id="54278" name="Line 40">
              <a:extLst>
                <a:ext uri="{FF2B5EF4-FFF2-40B4-BE49-F238E27FC236}">
                  <a16:creationId xmlns:a16="http://schemas.microsoft.com/office/drawing/2014/main" id="{E4ED68C8-5FCF-4259-AB51-621BC2E3AD35}"/>
                </a:ext>
              </a:extLst>
            </p:cNvPr>
            <p:cNvSpPr>
              <a:spLocks noChangeShapeType="1"/>
            </p:cNvSpPr>
            <p:nvPr/>
          </p:nvSpPr>
          <p:spPr bwMode="auto">
            <a:xfrm>
              <a:off x="3869531" y="3375422"/>
              <a:ext cx="176213" cy="3238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68486" tIns="34244" rIns="68486" bIns="34244"/>
            <a:lstStyle/>
            <a:p>
              <a:endParaRPr lang="ja-JP" altLang="en-US" sz="1350"/>
            </a:p>
          </p:txBody>
        </p:sp>
        <p:sp>
          <p:nvSpPr>
            <p:cNvPr id="54279" name="Rectangle 49">
              <a:extLst>
                <a:ext uri="{FF2B5EF4-FFF2-40B4-BE49-F238E27FC236}">
                  <a16:creationId xmlns:a16="http://schemas.microsoft.com/office/drawing/2014/main" id="{0127ED49-FDFB-4EFF-A20F-432EA0A7E348}"/>
                </a:ext>
              </a:extLst>
            </p:cNvPr>
            <p:cNvSpPr>
              <a:spLocks noChangeArrowheads="1"/>
            </p:cNvSpPr>
            <p:nvPr/>
          </p:nvSpPr>
          <p:spPr bwMode="auto">
            <a:xfrm>
              <a:off x="6923486" y="3682605"/>
              <a:ext cx="350044" cy="15823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23" name="Rectangle 50">
              <a:extLst>
                <a:ext uri="{FF2B5EF4-FFF2-40B4-BE49-F238E27FC236}">
                  <a16:creationId xmlns:a16="http://schemas.microsoft.com/office/drawing/2014/main" id="{061397D5-B881-4409-ADA3-5707BCFFE76E}"/>
                </a:ext>
              </a:extLst>
            </p:cNvPr>
            <p:cNvSpPr>
              <a:spLocks noChangeArrowheads="1"/>
            </p:cNvSpPr>
            <p:nvPr/>
          </p:nvSpPr>
          <p:spPr bwMode="auto">
            <a:xfrm>
              <a:off x="953692" y="1754981"/>
              <a:ext cx="377428" cy="161925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54281" name="Rectangle 52">
              <a:extLst>
                <a:ext uri="{FF2B5EF4-FFF2-40B4-BE49-F238E27FC236}">
                  <a16:creationId xmlns:a16="http://schemas.microsoft.com/office/drawing/2014/main" id="{8F15820A-F854-4D77-AB58-024469F96588}"/>
                </a:ext>
              </a:extLst>
            </p:cNvPr>
            <p:cNvSpPr>
              <a:spLocks noChangeArrowheads="1"/>
            </p:cNvSpPr>
            <p:nvPr/>
          </p:nvSpPr>
          <p:spPr bwMode="auto">
            <a:xfrm>
              <a:off x="2817020" y="2726533"/>
              <a:ext cx="270272" cy="1565672"/>
            </a:xfrm>
            <a:prstGeom prst="roundRect">
              <a:avLst>
                <a:gd name="adj" fmla="val 0"/>
              </a:avLst>
            </a:prstGeom>
            <a:solidFill>
              <a:srgbClr val="FF9999"/>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支給決定（市町村）</a:t>
              </a:r>
              <a:endParaRPr lang="en-US" altLang="ja-JP" sz="1350">
                <a:solidFill>
                  <a:srgbClr val="000000"/>
                </a:solidFill>
                <a:latin typeface="ＭＳ Ｐゴシック" panose="020B0600070205080204" pitchFamily="50" charset="-128"/>
              </a:endParaRPr>
            </a:p>
          </p:txBody>
        </p:sp>
        <p:sp>
          <p:nvSpPr>
            <p:cNvPr id="33" name="Rectangle 50">
              <a:extLst>
                <a:ext uri="{FF2B5EF4-FFF2-40B4-BE49-F238E27FC236}">
                  <a16:creationId xmlns:a16="http://schemas.microsoft.com/office/drawing/2014/main" id="{E0C79A29-B507-42F6-80AA-44652A18F339}"/>
                </a:ext>
              </a:extLst>
            </p:cNvPr>
            <p:cNvSpPr>
              <a:spLocks noChangeArrowheads="1"/>
            </p:cNvSpPr>
            <p:nvPr/>
          </p:nvSpPr>
          <p:spPr bwMode="auto">
            <a:xfrm>
              <a:off x="953692" y="3914775"/>
              <a:ext cx="377428" cy="17287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障害福祉サービス事業者</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4283" name="Rectangle 6">
              <a:extLst>
                <a:ext uri="{FF2B5EF4-FFF2-40B4-BE49-F238E27FC236}">
                  <a16:creationId xmlns:a16="http://schemas.microsoft.com/office/drawing/2014/main" id="{A9D47495-3D36-4F8A-B5AD-D9066A246E21}"/>
                </a:ext>
              </a:extLst>
            </p:cNvPr>
            <p:cNvSpPr>
              <a:spLocks noChangeArrowheads="1"/>
            </p:cNvSpPr>
            <p:nvPr/>
          </p:nvSpPr>
          <p:spPr bwMode="auto">
            <a:xfrm>
              <a:off x="4493420" y="3796905"/>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84" name="Rectangle 7">
              <a:extLst>
                <a:ext uri="{FF2B5EF4-FFF2-40B4-BE49-F238E27FC236}">
                  <a16:creationId xmlns:a16="http://schemas.microsoft.com/office/drawing/2014/main" id="{ED2BB354-C3A1-470D-8874-13EB1CFEEB7A}"/>
                </a:ext>
              </a:extLst>
            </p:cNvPr>
            <p:cNvSpPr>
              <a:spLocks noChangeArrowheads="1"/>
            </p:cNvSpPr>
            <p:nvPr/>
          </p:nvSpPr>
          <p:spPr bwMode="auto">
            <a:xfrm>
              <a:off x="3518298" y="1808561"/>
              <a:ext cx="350044" cy="16204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障害児利用計画</a:t>
              </a:r>
            </a:p>
          </p:txBody>
        </p:sp>
        <p:sp>
          <p:nvSpPr>
            <p:cNvPr id="43" name="右矢印 42">
              <a:extLst>
                <a:ext uri="{FF2B5EF4-FFF2-40B4-BE49-F238E27FC236}">
                  <a16:creationId xmlns:a16="http://schemas.microsoft.com/office/drawing/2014/main" id="{B7536B5C-8293-491F-A2DA-39C66A7D12D6}"/>
                </a:ext>
              </a:extLst>
            </p:cNvPr>
            <p:cNvSpPr/>
            <p:nvPr/>
          </p:nvSpPr>
          <p:spPr>
            <a:xfrm>
              <a:off x="4882755" y="4126706"/>
              <a:ext cx="216694"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86" name="Rectangle 52">
              <a:extLst>
                <a:ext uri="{FF2B5EF4-FFF2-40B4-BE49-F238E27FC236}">
                  <a16:creationId xmlns:a16="http://schemas.microsoft.com/office/drawing/2014/main" id="{390265CA-0398-4264-99A6-E1B98CD123F9}"/>
                </a:ext>
              </a:extLst>
            </p:cNvPr>
            <p:cNvSpPr>
              <a:spLocks noChangeArrowheads="1"/>
            </p:cNvSpPr>
            <p:nvPr/>
          </p:nvSpPr>
          <p:spPr bwMode="auto">
            <a:xfrm>
              <a:off x="5542361" y="3429000"/>
              <a:ext cx="215503" cy="1377554"/>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個別支援会議</a:t>
              </a:r>
              <a:endParaRPr lang="en-US" altLang="ja-JP" sz="1350">
                <a:solidFill>
                  <a:srgbClr val="000000"/>
                </a:solidFill>
                <a:latin typeface="ＭＳ Ｐゴシック" panose="020B0600070205080204" pitchFamily="50" charset="-128"/>
              </a:endParaRPr>
            </a:p>
          </p:txBody>
        </p:sp>
        <p:sp>
          <p:nvSpPr>
            <p:cNvPr id="54287" name="Rectangle 7">
              <a:extLst>
                <a:ext uri="{FF2B5EF4-FFF2-40B4-BE49-F238E27FC236}">
                  <a16:creationId xmlns:a16="http://schemas.microsoft.com/office/drawing/2014/main" id="{03D64177-24BC-4E29-B2FE-6F740656BDA7}"/>
                </a:ext>
              </a:extLst>
            </p:cNvPr>
            <p:cNvSpPr>
              <a:spLocks noChangeArrowheads="1"/>
            </p:cNvSpPr>
            <p:nvPr/>
          </p:nvSpPr>
          <p:spPr bwMode="auto">
            <a:xfrm>
              <a:off x="6853238" y="1754983"/>
              <a:ext cx="420291"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継続サービス利用支援</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54288" name="Rectangle 7">
              <a:extLst>
                <a:ext uri="{FF2B5EF4-FFF2-40B4-BE49-F238E27FC236}">
                  <a16:creationId xmlns:a16="http://schemas.microsoft.com/office/drawing/2014/main" id="{05A70517-3790-420F-83BD-B89B87F45916}"/>
                </a:ext>
              </a:extLst>
            </p:cNvPr>
            <p:cNvSpPr>
              <a:spLocks noChangeArrowheads="1"/>
            </p:cNvSpPr>
            <p:nvPr/>
          </p:nvSpPr>
          <p:spPr bwMode="auto">
            <a:xfrm>
              <a:off x="6443663" y="3686175"/>
              <a:ext cx="409575" cy="1781175"/>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個別支援計画の実施</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（サービスの提供）</a:t>
              </a:r>
            </a:p>
          </p:txBody>
        </p:sp>
        <p:sp>
          <p:nvSpPr>
            <p:cNvPr id="50" name="右矢印 49">
              <a:extLst>
                <a:ext uri="{FF2B5EF4-FFF2-40B4-BE49-F238E27FC236}">
                  <a16:creationId xmlns:a16="http://schemas.microsoft.com/office/drawing/2014/main" id="{CA6A1A9D-30DA-4749-9B5F-73529A5C5BC2}"/>
                </a:ext>
              </a:extLst>
            </p:cNvPr>
            <p:cNvSpPr/>
            <p:nvPr/>
          </p:nvSpPr>
          <p:spPr>
            <a:xfrm>
              <a:off x="6243638" y="4126706"/>
              <a:ext cx="152400"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0" name="Rectangle 7">
              <a:extLst>
                <a:ext uri="{FF2B5EF4-FFF2-40B4-BE49-F238E27FC236}">
                  <a16:creationId xmlns:a16="http://schemas.microsoft.com/office/drawing/2014/main" id="{E3E7D152-C41D-4505-9580-15F1EE1601BA}"/>
                </a:ext>
              </a:extLst>
            </p:cNvPr>
            <p:cNvSpPr>
              <a:spLocks noChangeArrowheads="1"/>
            </p:cNvSpPr>
            <p:nvPr/>
          </p:nvSpPr>
          <p:spPr bwMode="auto">
            <a:xfrm>
              <a:off x="7893845" y="3699272"/>
              <a:ext cx="350044" cy="1781175"/>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個別支援計画の変更</a:t>
              </a:r>
            </a:p>
          </p:txBody>
        </p:sp>
        <p:sp>
          <p:nvSpPr>
            <p:cNvPr id="52" name="右矢印 51">
              <a:extLst>
                <a:ext uri="{FF2B5EF4-FFF2-40B4-BE49-F238E27FC236}">
                  <a16:creationId xmlns:a16="http://schemas.microsoft.com/office/drawing/2014/main" id="{4704D779-09A8-4F38-9C76-CC65C20BF4C7}"/>
                </a:ext>
              </a:extLst>
            </p:cNvPr>
            <p:cNvSpPr/>
            <p:nvPr/>
          </p:nvSpPr>
          <p:spPr>
            <a:xfrm>
              <a:off x="7297342" y="4144567"/>
              <a:ext cx="215503" cy="486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2" name="Rectangle 52">
              <a:extLst>
                <a:ext uri="{FF2B5EF4-FFF2-40B4-BE49-F238E27FC236}">
                  <a16:creationId xmlns:a16="http://schemas.microsoft.com/office/drawing/2014/main" id="{20C267A8-E3D3-4158-8BD4-DAD1D6C94F90}"/>
                </a:ext>
              </a:extLst>
            </p:cNvPr>
            <p:cNvSpPr>
              <a:spLocks noChangeArrowheads="1"/>
            </p:cNvSpPr>
            <p:nvPr/>
          </p:nvSpPr>
          <p:spPr bwMode="auto">
            <a:xfrm>
              <a:off x="3168255" y="2240756"/>
              <a:ext cx="269081" cy="25384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4293" name="Rectangle 38">
              <a:extLst>
                <a:ext uri="{FF2B5EF4-FFF2-40B4-BE49-F238E27FC236}">
                  <a16:creationId xmlns:a16="http://schemas.microsoft.com/office/drawing/2014/main" id="{5BE69386-BEC9-4908-B178-3DC737BE97D1}"/>
                </a:ext>
              </a:extLst>
            </p:cNvPr>
            <p:cNvSpPr>
              <a:spLocks noChangeArrowheads="1"/>
            </p:cNvSpPr>
            <p:nvPr/>
          </p:nvSpPr>
          <p:spPr bwMode="auto">
            <a:xfrm>
              <a:off x="5123261" y="3686175"/>
              <a:ext cx="350044" cy="194429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 個別支援計画の原案　</a:t>
              </a:r>
            </a:p>
          </p:txBody>
        </p:sp>
        <p:cxnSp>
          <p:nvCxnSpPr>
            <p:cNvPr id="31" name="直線コネクタ 30">
              <a:extLst>
                <a:ext uri="{FF2B5EF4-FFF2-40B4-BE49-F238E27FC236}">
                  <a16:creationId xmlns:a16="http://schemas.microsoft.com/office/drawing/2014/main" id="{EC55B771-9B71-48D4-A98A-87C2D1408134}"/>
                </a:ext>
              </a:extLst>
            </p:cNvPr>
            <p:cNvCxnSpPr/>
            <p:nvPr/>
          </p:nvCxnSpPr>
          <p:spPr>
            <a:xfrm>
              <a:off x="3987404" y="1808560"/>
              <a:ext cx="0" cy="3780234"/>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95" name="Rectangle 7">
              <a:extLst>
                <a:ext uri="{FF2B5EF4-FFF2-40B4-BE49-F238E27FC236}">
                  <a16:creationId xmlns:a16="http://schemas.microsoft.com/office/drawing/2014/main" id="{DBED845A-0F4B-49A9-AC67-40C3E0398CDA}"/>
                </a:ext>
              </a:extLst>
            </p:cNvPr>
            <p:cNvSpPr>
              <a:spLocks noChangeArrowheads="1"/>
            </p:cNvSpPr>
            <p:nvPr/>
          </p:nvSpPr>
          <p:spPr bwMode="auto">
            <a:xfrm>
              <a:off x="7881939" y="1593058"/>
              <a:ext cx="350044" cy="1889522"/>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障害児児利用計画の変更</a:t>
              </a:r>
            </a:p>
          </p:txBody>
        </p:sp>
        <p:sp>
          <p:nvSpPr>
            <p:cNvPr id="27" name="右矢印 26">
              <a:extLst>
                <a:ext uri="{FF2B5EF4-FFF2-40B4-BE49-F238E27FC236}">
                  <a16:creationId xmlns:a16="http://schemas.microsoft.com/office/drawing/2014/main" id="{96EC4D48-133D-47F3-86B5-AFFC53EEC4DD}"/>
                </a:ext>
              </a:extLst>
            </p:cNvPr>
            <p:cNvSpPr/>
            <p:nvPr/>
          </p:nvSpPr>
          <p:spPr>
            <a:xfrm>
              <a:off x="7297342" y="2363391"/>
              <a:ext cx="215503"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7" name="Rectangle 52">
              <a:extLst>
                <a:ext uri="{FF2B5EF4-FFF2-40B4-BE49-F238E27FC236}">
                  <a16:creationId xmlns:a16="http://schemas.microsoft.com/office/drawing/2014/main" id="{494F5512-91C2-4E1D-AA9D-BDB6CCDC3A23}"/>
                </a:ext>
              </a:extLst>
            </p:cNvPr>
            <p:cNvSpPr>
              <a:spLocks noChangeArrowheads="1"/>
            </p:cNvSpPr>
            <p:nvPr/>
          </p:nvSpPr>
          <p:spPr bwMode="auto">
            <a:xfrm>
              <a:off x="7521180" y="2289572"/>
              <a:ext cx="269081" cy="2538413"/>
            </a:xfrm>
            <a:prstGeom prst="roundRect">
              <a:avLst>
                <a:gd name="adj" fmla="val 50000"/>
              </a:avLst>
            </a:prstGeom>
            <a:solidFill>
              <a:srgbClr val="FFFF00"/>
            </a:solidFill>
            <a:ln w="9525">
              <a:solidFill>
                <a:schemeClr val="tx1"/>
              </a:solidFill>
              <a:prstDash val="dash"/>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7" name="右矢印 36">
              <a:extLst>
                <a:ext uri="{FF2B5EF4-FFF2-40B4-BE49-F238E27FC236}">
                  <a16:creationId xmlns:a16="http://schemas.microsoft.com/office/drawing/2014/main" id="{5E81F67F-CC93-4DA7-9F5F-3C27969BED94}"/>
                </a:ext>
              </a:extLst>
            </p:cNvPr>
            <p:cNvSpPr/>
            <p:nvPr/>
          </p:nvSpPr>
          <p:spPr>
            <a:xfrm>
              <a:off x="1881189" y="2294335"/>
              <a:ext cx="43100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9" name="AutoShape 54">
              <a:extLst>
                <a:ext uri="{FF2B5EF4-FFF2-40B4-BE49-F238E27FC236}">
                  <a16:creationId xmlns:a16="http://schemas.microsoft.com/office/drawing/2014/main" id="{33BA37C9-FB29-4333-BD05-80F2BE58580C}"/>
                </a:ext>
              </a:extLst>
            </p:cNvPr>
            <p:cNvSpPr>
              <a:spLocks noChangeArrowheads="1"/>
            </p:cNvSpPr>
            <p:nvPr/>
          </p:nvSpPr>
          <p:spPr bwMode="auto">
            <a:xfrm>
              <a:off x="994172" y="967978"/>
              <a:ext cx="7137797" cy="4321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dirty="0">
                  <a:solidFill>
                    <a:srgbClr val="000000"/>
                  </a:solidFill>
                  <a:latin typeface="HG創英角ｺﾞｼｯｸUB" panose="020B0909000000000000" pitchFamily="49" charset="-128"/>
                  <a:ea typeface="HG創英角ｺﾞｼｯｸUB" panose="020B0909000000000000" pitchFamily="49" charset="-128"/>
                </a:rPr>
                <a:t>指定特定相談支援事業者（計画作成担当）と障害福祉サービス事業者の関係</a:t>
              </a:r>
            </a:p>
          </p:txBody>
        </p:sp>
        <p:sp>
          <p:nvSpPr>
            <p:cNvPr id="54300" name="Rectangle 52">
              <a:extLst>
                <a:ext uri="{FF2B5EF4-FFF2-40B4-BE49-F238E27FC236}">
                  <a16:creationId xmlns:a16="http://schemas.microsoft.com/office/drawing/2014/main" id="{1E0BBADC-686B-4F99-9475-8DC9D974248E}"/>
                </a:ext>
              </a:extLst>
            </p:cNvPr>
            <p:cNvSpPr>
              <a:spLocks noChangeArrowheads="1"/>
            </p:cNvSpPr>
            <p:nvPr/>
          </p:nvSpPr>
          <p:spPr bwMode="auto">
            <a:xfrm>
              <a:off x="2034780" y="2888456"/>
              <a:ext cx="269081" cy="12430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050">
                  <a:solidFill>
                    <a:srgbClr val="000000"/>
                  </a:solidFill>
                  <a:latin typeface="ＭＳ Ｐゴシック" panose="020B0600070205080204" pitchFamily="50" charset="-128"/>
                </a:rPr>
                <a:t>資源アセスメント</a:t>
              </a:r>
              <a:endParaRPr lang="en-US" altLang="ja-JP" sz="1050">
                <a:solidFill>
                  <a:srgbClr val="000000"/>
                </a:solidFill>
                <a:latin typeface="ＭＳ Ｐゴシック" panose="020B0600070205080204" pitchFamily="50" charset="-128"/>
              </a:endParaRPr>
            </a:p>
          </p:txBody>
        </p:sp>
        <p:sp>
          <p:nvSpPr>
            <p:cNvPr id="42" name="Rectangle 52">
              <a:extLst>
                <a:ext uri="{FF2B5EF4-FFF2-40B4-BE49-F238E27FC236}">
                  <a16:creationId xmlns:a16="http://schemas.microsoft.com/office/drawing/2014/main" id="{6D86C397-F911-4857-9E04-B7FA088EF3FD}"/>
                </a:ext>
              </a:extLst>
            </p:cNvPr>
            <p:cNvSpPr>
              <a:spLocks noChangeArrowheads="1"/>
            </p:cNvSpPr>
            <p:nvPr/>
          </p:nvSpPr>
          <p:spPr bwMode="auto">
            <a:xfrm>
              <a:off x="1764508" y="2888456"/>
              <a:ext cx="269081" cy="1243013"/>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26962" tIns="34244" rIns="26962" bIns="34244" anchor="ctr"/>
            <a:lstStyle/>
            <a:p>
              <a:pPr algn="ctr" defTabSz="684932">
                <a:lnSpc>
                  <a:spcPts val="1274"/>
                </a:lnSpc>
                <a:defRPr/>
              </a:pPr>
              <a:r>
                <a:rPr lang="ja-JP" altLang="en-US" sz="1050" dirty="0">
                  <a:solidFill>
                    <a:schemeClr val="tx1">
                      <a:lumMod val="65000"/>
                      <a:lumOff val="35000"/>
                    </a:schemeClr>
                  </a:solidFill>
                  <a:latin typeface="ＭＳ Ｐゴシック" charset="-128"/>
                </a:rPr>
                <a:t>二次アセスメント</a:t>
              </a:r>
              <a:endParaRPr lang="en-US" altLang="ja-JP" sz="1050" dirty="0">
                <a:solidFill>
                  <a:schemeClr val="tx1">
                    <a:lumMod val="65000"/>
                    <a:lumOff val="35000"/>
                  </a:schemeClr>
                </a:solidFill>
                <a:latin typeface="ＭＳ Ｐゴシック" charset="-128"/>
              </a:endParaRPr>
            </a:p>
          </p:txBody>
        </p:sp>
        <p:sp>
          <p:nvSpPr>
            <p:cNvPr id="54302" name="テキスト ボックス 15">
              <a:extLst>
                <a:ext uri="{FF2B5EF4-FFF2-40B4-BE49-F238E27FC236}">
                  <a16:creationId xmlns:a16="http://schemas.microsoft.com/office/drawing/2014/main" id="{2E63D810-69D7-4C50-ACD8-998F4F6938C6}"/>
                </a:ext>
              </a:extLst>
            </p:cNvPr>
            <p:cNvSpPr txBox="1">
              <a:spLocks noChangeArrowheads="1"/>
            </p:cNvSpPr>
            <p:nvPr/>
          </p:nvSpPr>
          <p:spPr bwMode="auto">
            <a:xfrm>
              <a:off x="4045744" y="3699273"/>
              <a:ext cx="291704" cy="1835944"/>
            </a:xfrm>
            <a:prstGeom prst="rect">
              <a:avLst/>
            </a:prstGeom>
            <a:solidFill>
              <a:srgbClr val="00B0F0"/>
            </a:solidFill>
            <a:ln w="9525">
              <a:solidFill>
                <a:schemeClr val="tx1"/>
              </a:solidFill>
              <a:miter lim="800000"/>
              <a:headEnd/>
              <a:tailEnd/>
            </a:ln>
          </p:spPr>
          <p:txBody>
            <a:bodyPr vert="eaVert" lIns="27000" rIns="27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50">
                  <a:latin typeface="Arial" panose="020B0604020202020204" pitchFamily="34" charset="0"/>
                </a:rPr>
                <a:t>利用契約（利用開始）</a:t>
              </a:r>
            </a:p>
          </p:txBody>
        </p:sp>
        <p:sp>
          <p:nvSpPr>
            <p:cNvPr id="34" name="右矢印 33">
              <a:extLst>
                <a:ext uri="{FF2B5EF4-FFF2-40B4-BE49-F238E27FC236}">
                  <a16:creationId xmlns:a16="http://schemas.microsoft.com/office/drawing/2014/main" id="{4059D8EE-4E5B-4BF5-AC6F-79D727AB4C84}"/>
                </a:ext>
              </a:extLst>
            </p:cNvPr>
            <p:cNvSpPr/>
            <p:nvPr/>
          </p:nvSpPr>
          <p:spPr>
            <a:xfrm>
              <a:off x="3914775" y="2349104"/>
              <a:ext cx="2871788" cy="485775"/>
            </a:xfrm>
            <a:prstGeom prst="rightArrow">
              <a:avLst>
                <a:gd name="adj1" fmla="val 50000"/>
                <a:gd name="adj2" fmla="val 73301"/>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4" name="テキスト ボックス 2">
              <a:extLst>
                <a:ext uri="{FF2B5EF4-FFF2-40B4-BE49-F238E27FC236}">
                  <a16:creationId xmlns:a16="http://schemas.microsoft.com/office/drawing/2014/main" id="{D163F8CB-50E3-493B-9391-BD9BF894B7A8}"/>
                </a:ext>
              </a:extLst>
            </p:cNvPr>
            <p:cNvSpPr>
              <a:spLocks noChangeArrowheads="1"/>
            </p:cNvSpPr>
            <p:nvPr/>
          </p:nvSpPr>
          <p:spPr bwMode="auto">
            <a:xfrm>
              <a:off x="1452564" y="4400551"/>
              <a:ext cx="1675210" cy="1384714"/>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Arial" panose="020B0604020202020204" pitchFamily="34" charset="0"/>
                </a:rPr>
                <a:t>児童発達支援管理責任者は、必要に応じて相談支援のアセスメント段階から関わり、事業所としての見立て等を相談支援専門員と共有する。</a:t>
              </a:r>
              <a:endParaRPr lang="en-US" altLang="ja-JP" sz="1050" dirty="0">
                <a:latin typeface="Arial" panose="020B0604020202020204" pitchFamily="34" charset="0"/>
              </a:endParaRPr>
            </a:p>
            <a:p>
              <a:pPr eaLnBrk="1" hangingPunct="1">
                <a:spcBef>
                  <a:spcPct val="0"/>
                </a:spcBef>
                <a:buFontTx/>
                <a:buNone/>
              </a:pPr>
              <a:r>
                <a:rPr lang="ja-JP" altLang="en-US" sz="1050" dirty="0">
                  <a:latin typeface="Arial" panose="020B0604020202020204" pitchFamily="34" charset="0"/>
                </a:rPr>
                <a:t>→その後の流れがスムーズになる。</a:t>
              </a:r>
            </a:p>
          </p:txBody>
        </p:sp>
        <p:sp>
          <p:nvSpPr>
            <p:cNvPr id="2" name="四角形: 角を丸くする 1">
              <a:extLst>
                <a:ext uri="{FF2B5EF4-FFF2-40B4-BE49-F238E27FC236}">
                  <a16:creationId xmlns:a16="http://schemas.microsoft.com/office/drawing/2014/main" id="{DB88F956-92FF-463F-A8F0-B63B8B499370}"/>
                </a:ext>
              </a:extLst>
            </p:cNvPr>
            <p:cNvSpPr/>
            <p:nvPr/>
          </p:nvSpPr>
          <p:spPr>
            <a:xfrm>
              <a:off x="758584" y="1553767"/>
              <a:ext cx="3623951" cy="4407694"/>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四角形: 角を丸くする 2">
              <a:extLst>
                <a:ext uri="{FF2B5EF4-FFF2-40B4-BE49-F238E27FC236}">
                  <a16:creationId xmlns:a16="http://schemas.microsoft.com/office/drawing/2014/main" id="{E3645748-E0EA-4C0E-95B7-90C5DA58D30D}"/>
                </a:ext>
              </a:extLst>
            </p:cNvPr>
            <p:cNvSpPr/>
            <p:nvPr/>
          </p:nvSpPr>
          <p:spPr>
            <a:xfrm>
              <a:off x="4462308" y="3374232"/>
              <a:ext cx="3849444" cy="2280047"/>
            </a:xfrm>
            <a:prstGeom prst="roundRect">
              <a:avLst>
                <a:gd name="adj" fmla="val 13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8" name="四角形: 角を丸くする 37">
              <a:extLst>
                <a:ext uri="{FF2B5EF4-FFF2-40B4-BE49-F238E27FC236}">
                  <a16:creationId xmlns:a16="http://schemas.microsoft.com/office/drawing/2014/main" id="{DB71D4B1-6171-4AEA-9D95-2C7CE6489CB6}"/>
                </a:ext>
              </a:extLst>
            </p:cNvPr>
            <p:cNvSpPr/>
            <p:nvPr/>
          </p:nvSpPr>
          <p:spPr>
            <a:xfrm>
              <a:off x="6652023" y="1484711"/>
              <a:ext cx="1733393" cy="4169569"/>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5" name="テキスト ボックス 34">
              <a:extLst>
                <a:ext uri="{FF2B5EF4-FFF2-40B4-BE49-F238E27FC236}">
                  <a16:creationId xmlns:a16="http://schemas.microsoft.com/office/drawing/2014/main" id="{2C49640B-1B78-42FD-909A-9F3F26E74D89}"/>
                </a:ext>
              </a:extLst>
            </p:cNvPr>
            <p:cNvSpPr txBox="1">
              <a:spLocks noChangeArrowheads="1"/>
            </p:cNvSpPr>
            <p:nvPr/>
          </p:nvSpPr>
          <p:spPr bwMode="auto">
            <a:xfrm>
              <a:off x="3221831" y="5654279"/>
              <a:ext cx="4995863" cy="36933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defRPr/>
              </a:pPr>
              <a:r>
                <a:rPr lang="ja-JP" altLang="en-US" sz="900" dirty="0">
                  <a:solidFill>
                    <a:srgbClr val="000000"/>
                  </a:solidFill>
                  <a:latin typeface="Calibri" panose="020F0502020204030204" pitchFamily="34" charset="0"/>
                </a:rPr>
                <a:t>＊児童期においては、サービス管理責任者は、児童発達支援管理責任者。</a:t>
              </a:r>
              <a:endParaRPr lang="en-US" altLang="ja-JP" sz="900" dirty="0">
                <a:solidFill>
                  <a:srgbClr val="000000"/>
                </a:solidFill>
                <a:latin typeface="Calibri" panose="020F0502020204030204" pitchFamily="34" charset="0"/>
              </a:endParaRPr>
            </a:p>
            <a:p>
              <a:pPr>
                <a:defRPr/>
              </a:pPr>
              <a:r>
                <a:rPr lang="ja-JP" altLang="en-US" sz="900" dirty="0">
                  <a:solidFill>
                    <a:srgbClr val="000000"/>
                  </a:solidFill>
                  <a:latin typeface="Calibri" panose="020F0502020204030204" pitchFamily="34" charset="0"/>
                </a:rPr>
                <a:t>サービス等利用計画は、障害児支援利用計画。サービス担当者会議は、障害児支援担当者会議。</a:t>
              </a:r>
            </a:p>
          </p:txBody>
        </p:sp>
      </p:grpSp>
      <p:sp>
        <p:nvSpPr>
          <p:cNvPr id="4" name="テキスト ボックス 3">
            <a:extLst>
              <a:ext uri="{FF2B5EF4-FFF2-40B4-BE49-F238E27FC236}">
                <a16:creationId xmlns:a16="http://schemas.microsoft.com/office/drawing/2014/main" id="{641A58BF-6D7E-0300-C328-782B23CE60F4}"/>
              </a:ext>
            </a:extLst>
          </p:cNvPr>
          <p:cNvSpPr txBox="1"/>
          <p:nvPr/>
        </p:nvSpPr>
        <p:spPr>
          <a:xfrm>
            <a:off x="7512845" y="109894"/>
            <a:ext cx="142014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参考資料</a:t>
            </a:r>
          </a:p>
        </p:txBody>
      </p:sp>
      <p:sp>
        <p:nvSpPr>
          <p:cNvPr id="6" name="四角形: 角を丸くする 5">
            <a:extLst>
              <a:ext uri="{FF2B5EF4-FFF2-40B4-BE49-F238E27FC236}">
                <a16:creationId xmlns:a16="http://schemas.microsoft.com/office/drawing/2014/main" id="{AC96B8CE-4338-353F-FEE7-646C0FCD82D2}"/>
              </a:ext>
            </a:extLst>
          </p:cNvPr>
          <p:cNvSpPr/>
          <p:nvPr/>
        </p:nvSpPr>
        <p:spPr>
          <a:xfrm>
            <a:off x="1022511" y="1295443"/>
            <a:ext cx="2431789" cy="444334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2A38EE5-3EE7-A326-4A23-343848474C51}"/>
              </a:ext>
            </a:extLst>
          </p:cNvPr>
          <p:cNvSpPr/>
          <p:nvPr/>
        </p:nvSpPr>
        <p:spPr>
          <a:xfrm>
            <a:off x="563658" y="6175514"/>
            <a:ext cx="7993875" cy="530268"/>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実際には障害児通所支援事業所に直接利用相談が入る等、さまざまな状況があると承知していますが、この演習については、上図の赤い点線で囲まれている部分を想定しています。</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6583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628650" y="-45692"/>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状況（設定）確認　２</a:t>
            </a: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99033"/>
            <a:ext cx="8348871" cy="46166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市内の</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児童発達支援センター</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に通所している</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くん。次年度の卒園に向け近隣の小学校に進学予定（兄も在校しており、</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くんと一緒に通える事を楽しみにしている）。</a:t>
            </a:r>
          </a:p>
        </p:txBody>
      </p:sp>
      <p:grpSp>
        <p:nvGrpSpPr>
          <p:cNvPr id="7" name="グループ化 6">
            <a:extLst>
              <a:ext uri="{FF2B5EF4-FFF2-40B4-BE49-F238E27FC236}">
                <a16:creationId xmlns:a16="http://schemas.microsoft.com/office/drawing/2014/main" id="{E9C78536-A757-82FD-71C5-9A403935C4AC}"/>
              </a:ext>
            </a:extLst>
          </p:cNvPr>
          <p:cNvGrpSpPr/>
          <p:nvPr/>
        </p:nvGrpSpPr>
        <p:grpSpPr>
          <a:xfrm>
            <a:off x="328388" y="914352"/>
            <a:ext cx="8382691" cy="4599795"/>
            <a:chOff x="228172" y="914352"/>
            <a:chExt cx="8198096" cy="4599795"/>
          </a:xfrm>
        </p:grpSpPr>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218" y="914352"/>
              <a:ext cx="405899" cy="4894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62338F0A-7947-B22E-089C-A7BBE3C4A496}"/>
                </a:ext>
              </a:extLst>
            </p:cNvPr>
            <p:cNvGrpSpPr/>
            <p:nvPr/>
          </p:nvGrpSpPr>
          <p:grpSpPr>
            <a:xfrm>
              <a:off x="228172" y="1110042"/>
              <a:ext cx="8198096" cy="4404105"/>
              <a:chOff x="122156" y="1216058"/>
              <a:chExt cx="8198096" cy="4404105"/>
            </a:xfrm>
          </p:grpSpPr>
          <p:sp>
            <p:nvSpPr>
              <p:cNvPr id="33" name="矢印: 左右 32">
                <a:extLst>
                  <a:ext uri="{FF2B5EF4-FFF2-40B4-BE49-F238E27FC236}">
                    <a16:creationId xmlns:a16="http://schemas.microsoft.com/office/drawing/2014/main" id="{C40E7BC3-A676-50DF-7764-5812A353B121}"/>
                  </a:ext>
                </a:extLst>
              </p:cNvPr>
              <p:cNvSpPr/>
              <p:nvPr/>
            </p:nvSpPr>
            <p:spPr>
              <a:xfrm rot="9103928">
                <a:off x="5001177" y="2654752"/>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19D77E02-DCB2-E903-695B-48366410822A}"/>
                  </a:ext>
                </a:extLst>
              </p:cNvPr>
              <p:cNvGrpSpPr/>
              <p:nvPr/>
            </p:nvGrpSpPr>
            <p:grpSpPr>
              <a:xfrm>
                <a:off x="122156" y="1216058"/>
                <a:ext cx="8198096" cy="4404105"/>
                <a:chOff x="-54253" y="1226948"/>
                <a:chExt cx="8198096" cy="4610905"/>
              </a:xfrm>
            </p:grpSpPr>
            <p:grpSp>
              <p:nvGrpSpPr>
                <p:cNvPr id="10" name="グループ化 9">
                  <a:extLst>
                    <a:ext uri="{FF2B5EF4-FFF2-40B4-BE49-F238E27FC236}">
                      <a16:creationId xmlns:a16="http://schemas.microsoft.com/office/drawing/2014/main" id="{38EF72D6-C018-1CCD-D34E-39D276470336}"/>
                    </a:ext>
                  </a:extLst>
                </p:cNvPr>
                <p:cNvGrpSpPr/>
                <p:nvPr/>
              </p:nvGrpSpPr>
              <p:grpSpPr>
                <a:xfrm>
                  <a:off x="3600578" y="2888432"/>
                  <a:ext cx="1503668" cy="1643811"/>
                  <a:chOff x="592205" y="1475696"/>
                  <a:chExt cx="1531455" cy="2042265"/>
                </a:xfrm>
              </p:grpSpPr>
              <p:grpSp>
                <p:nvGrpSpPr>
                  <p:cNvPr id="8" name="グループ化 7">
                    <a:extLst>
                      <a:ext uri="{FF2B5EF4-FFF2-40B4-BE49-F238E27FC236}">
                        <a16:creationId xmlns:a16="http://schemas.microsoft.com/office/drawing/2014/main" id="{05FA645D-D4E8-1566-956A-593C40AEE377}"/>
                      </a:ext>
                    </a:extLst>
                  </p:cNvPr>
                  <p:cNvGrpSpPr/>
                  <p:nvPr/>
                </p:nvGrpSpPr>
                <p:grpSpPr>
                  <a:xfrm>
                    <a:off x="592205" y="1475696"/>
                    <a:ext cx="1173648" cy="1734488"/>
                    <a:chOff x="761169" y="3066918"/>
                    <a:chExt cx="1173648" cy="1734488"/>
                  </a:xfrm>
                </p:grpSpPr>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 y="3066918"/>
                      <a:ext cx="1154017" cy="1198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00" y="3560528"/>
                      <a:ext cx="1154017" cy="124087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C19AEEEE-E1BD-6114-9C5A-4012F8402783}"/>
                      </a:ext>
                    </a:extLst>
                  </p:cNvPr>
                  <p:cNvSpPr txBox="1"/>
                  <p:nvPr/>
                </p:nvSpPr>
                <p:spPr>
                  <a:xfrm>
                    <a:off x="671717" y="3210184"/>
                    <a:ext cx="1451943"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a:t>
                    </a:r>
                  </a:p>
                </p:txBody>
              </p:sp>
            </p:grpSp>
            <p:grpSp>
              <p:nvGrpSpPr>
                <p:cNvPr id="3" name="グループ化 2">
                  <a:extLst>
                    <a:ext uri="{FF2B5EF4-FFF2-40B4-BE49-F238E27FC236}">
                      <a16:creationId xmlns:a16="http://schemas.microsoft.com/office/drawing/2014/main" id="{7A70BB8D-AA3F-768E-6822-BC7E340E0A75}"/>
                    </a:ext>
                  </a:extLst>
                </p:cNvPr>
                <p:cNvGrpSpPr/>
                <p:nvPr/>
              </p:nvGrpSpPr>
              <p:grpSpPr>
                <a:xfrm>
                  <a:off x="604851" y="4079538"/>
                  <a:ext cx="2637183" cy="1758315"/>
                  <a:chOff x="604851" y="4079538"/>
                  <a:chExt cx="2637183" cy="1758315"/>
                </a:xfrm>
              </p:grpSpPr>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7187" y="4490819"/>
                    <a:ext cx="1846344" cy="13470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604851" y="4079538"/>
                    <a:ext cx="2637183"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児童発達支援センター</a:t>
                    </a:r>
                    <a:endParaRPr kumimoji="1" lang="en-US" altLang="ja-JP" sz="1400" dirty="0">
                      <a:latin typeface="メイリオ" panose="020B0604030504040204" pitchFamily="50" charset="-128"/>
                      <a:ea typeface="メイリオ" panose="020B0604030504040204" pitchFamily="50" charset="-128"/>
                    </a:endParaRPr>
                  </a:p>
                  <a:p>
                    <a:r>
                      <a:rPr kumimoji="1" lang="en-US" altLang="ja-JP" sz="1400" dirty="0">
                        <a:latin typeface="メイリオ" panose="020B0604030504040204" pitchFamily="50" charset="-128"/>
                        <a:ea typeface="メイリオ" panose="020B0604030504040204" pitchFamily="50" charset="-128"/>
                      </a:rPr>
                      <a:t>tomorrow</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DB05FCFD-165C-1638-E49C-D13B199ABB89}"/>
                    </a:ext>
                  </a:extLst>
                </p:cNvPr>
                <p:cNvGrpSpPr/>
                <p:nvPr/>
              </p:nvGrpSpPr>
              <p:grpSpPr>
                <a:xfrm>
                  <a:off x="5771166" y="1279871"/>
                  <a:ext cx="2287449" cy="1778197"/>
                  <a:chOff x="4457908" y="5100741"/>
                  <a:chExt cx="2287449" cy="2003293"/>
                </a:xfrm>
              </p:grpSpPr>
              <p:grpSp>
                <p:nvGrpSpPr>
                  <p:cNvPr id="6" name="グループ化 5">
                    <a:extLst>
                      <a:ext uri="{FF2B5EF4-FFF2-40B4-BE49-F238E27FC236}">
                        <a16:creationId xmlns:a16="http://schemas.microsoft.com/office/drawing/2014/main" id="{E50D4CCF-D0E9-E9EB-2160-A58FA23F539B}"/>
                      </a:ext>
                    </a:extLst>
                  </p:cNvPr>
                  <p:cNvGrpSpPr/>
                  <p:nvPr/>
                </p:nvGrpSpPr>
                <p:grpSpPr>
                  <a:xfrm>
                    <a:off x="4457908" y="5100741"/>
                    <a:ext cx="1881601" cy="1480102"/>
                    <a:chOff x="4457908" y="5100741"/>
                    <a:chExt cx="1881601" cy="1480102"/>
                  </a:xfrm>
                </p:grpSpPr>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407" y="5100741"/>
                      <a:ext cx="1480102" cy="1480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908" y="5498422"/>
                      <a:ext cx="579695"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テキスト ボックス 13">
                    <a:extLst>
                      <a:ext uri="{FF2B5EF4-FFF2-40B4-BE49-F238E27FC236}">
                        <a16:creationId xmlns:a16="http://schemas.microsoft.com/office/drawing/2014/main" id="{5CBA452B-6465-3225-7BF5-5C53C277B545}"/>
                      </a:ext>
                    </a:extLst>
                  </p:cNvPr>
                  <p:cNvSpPr txBox="1"/>
                  <p:nvPr/>
                </p:nvSpPr>
                <p:spPr>
                  <a:xfrm>
                    <a:off x="4572000" y="6514581"/>
                    <a:ext cx="2173357" cy="58945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放課後等デイサービス</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さんさん</a:t>
                    </a:r>
                  </a:p>
                </p:txBody>
              </p:sp>
            </p:grpSp>
            <p:grpSp>
              <p:nvGrpSpPr>
                <p:cNvPr id="18" name="グループ化 17">
                  <a:extLst>
                    <a:ext uri="{FF2B5EF4-FFF2-40B4-BE49-F238E27FC236}">
                      <a16:creationId xmlns:a16="http://schemas.microsoft.com/office/drawing/2014/main" id="{1FDCA8C9-1375-15B3-B1D8-0D36A5930DC8}"/>
                    </a:ext>
                  </a:extLst>
                </p:cNvPr>
                <p:cNvGrpSpPr/>
                <p:nvPr/>
              </p:nvGrpSpPr>
              <p:grpSpPr>
                <a:xfrm>
                  <a:off x="5779242" y="3760722"/>
                  <a:ext cx="2364601" cy="1677537"/>
                  <a:chOff x="6196303" y="1462445"/>
                  <a:chExt cx="2364601" cy="1677537"/>
                </a:xfrm>
              </p:grpSpPr>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6196303" y="1686691"/>
                    <a:ext cx="2245729" cy="1453291"/>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983895" y="1462445"/>
                    <a:ext cx="157700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小学校</a:t>
                    </a:r>
                  </a:p>
                </p:txBody>
              </p:sp>
            </p:grpSp>
            <p:sp>
              <p:nvSpPr>
                <p:cNvPr id="20" name="矢印: 左右 19">
                  <a:extLst>
                    <a:ext uri="{FF2B5EF4-FFF2-40B4-BE49-F238E27FC236}">
                      <a16:creationId xmlns:a16="http://schemas.microsoft.com/office/drawing/2014/main" id="{D87C0C14-A149-D5C0-C7E0-FDD7717015F8}"/>
                    </a:ext>
                  </a:extLst>
                </p:cNvPr>
                <p:cNvSpPr/>
                <p:nvPr/>
              </p:nvSpPr>
              <p:spPr>
                <a:xfrm rot="19726273">
                  <a:off x="2674009" y="4028329"/>
                  <a:ext cx="810904" cy="781879"/>
                </a:xfrm>
                <a:prstGeom prst="leftRightArrow">
                  <a:avLst>
                    <a:gd name="adj1" fmla="val 50000"/>
                    <a:gd name="adj2" fmla="val 17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2704085" y="273196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0D0C1EE-8660-2AAF-FC30-285044134FDC}"/>
                    </a:ext>
                  </a:extLst>
                </p:cNvPr>
                <p:cNvSpPr txBox="1"/>
                <p:nvPr/>
              </p:nvSpPr>
              <p:spPr>
                <a:xfrm>
                  <a:off x="3286998" y="4661885"/>
                  <a:ext cx="2245728" cy="87001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卒園を控え、イレギュラーな</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日課が本人にとって負荷となっていないか等、日々、細かな情報共有等を継続中。</a:t>
                  </a:r>
                  <a:endParaRPr kumimoji="1" lang="en-US" altLang="ja-JP" sz="1200" dirty="0">
                    <a:latin typeface="メイリオ" panose="020B0604030504040204" pitchFamily="50" charset="-128"/>
                    <a:ea typeface="メイリオ" panose="020B0604030504040204" pitchFamily="50" charset="-128"/>
                  </a:endParaRPr>
                </a:p>
              </p:txBody>
            </p:sp>
            <p:sp>
              <p:nvSpPr>
                <p:cNvPr id="29" name="矢印: 左右 28">
                  <a:extLst>
                    <a:ext uri="{FF2B5EF4-FFF2-40B4-BE49-F238E27FC236}">
                      <a16:creationId xmlns:a16="http://schemas.microsoft.com/office/drawing/2014/main" id="{B52F6CDB-6A9A-21C1-C829-F17496B23CA8}"/>
                    </a:ext>
                  </a:extLst>
                </p:cNvPr>
                <p:cNvSpPr/>
                <p:nvPr/>
              </p:nvSpPr>
              <p:spPr>
                <a:xfrm>
                  <a:off x="3026186" y="1945097"/>
                  <a:ext cx="2340944" cy="243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2865434" y="1299785"/>
                  <a:ext cx="2877928" cy="676680"/>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障害児支援利用計画立案にあたり、近く</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サービス担当者会議の開催と参加を依頼し、快諾を得た。</a:t>
                  </a:r>
                  <a:endParaRPr kumimoji="1" lang="en-US" altLang="ja-JP"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4854" y="3031349"/>
                  <a:ext cx="2538989" cy="87001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一度、</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くん本人と母親で見学に来てもらった。</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その際、母親の意向と</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くんについて聴き取り済。</a:t>
                  </a:r>
                  <a:endParaRPr kumimoji="1" lang="en-US" altLang="ja-JP" sz="12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4990087" y="402405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2F58C39E-0CD4-B4A5-D9E2-C9BA341CE47D}"/>
                    </a:ext>
                  </a:extLst>
                </p:cNvPr>
                <p:cNvGrpSpPr/>
                <p:nvPr/>
              </p:nvGrpSpPr>
              <p:grpSpPr>
                <a:xfrm>
                  <a:off x="717187" y="1226948"/>
                  <a:ext cx="1924757" cy="1382990"/>
                  <a:chOff x="1766681" y="4982817"/>
                  <a:chExt cx="1890919" cy="1699919"/>
                </a:xfrm>
              </p:grpSpPr>
              <p:grpSp>
                <p:nvGrpSpPr>
                  <p:cNvPr id="39" name="グループ化 38">
                    <a:extLst>
                      <a:ext uri="{FF2B5EF4-FFF2-40B4-BE49-F238E27FC236}">
                        <a16:creationId xmlns:a16="http://schemas.microsoft.com/office/drawing/2014/main" id="{754D15A6-EF0D-AA77-D926-D3E961B13F2B}"/>
                      </a:ext>
                    </a:extLst>
                  </p:cNvPr>
                  <p:cNvGrpSpPr/>
                  <p:nvPr/>
                </p:nvGrpSpPr>
                <p:grpSpPr>
                  <a:xfrm>
                    <a:off x="1766681" y="5357172"/>
                    <a:ext cx="1890919" cy="1325564"/>
                    <a:chOff x="1766681" y="5357172"/>
                    <a:chExt cx="1890919" cy="1325564"/>
                  </a:xfrm>
                </p:grpSpPr>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2044148" y="5357172"/>
                      <a:ext cx="1613452" cy="1325564"/>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6681" y="5498423"/>
                      <a:ext cx="1029528"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テキスト ボックス 39">
                    <a:extLst>
                      <a:ext uri="{FF2B5EF4-FFF2-40B4-BE49-F238E27FC236}">
                        <a16:creationId xmlns:a16="http://schemas.microsoft.com/office/drawing/2014/main" id="{4C905617-6F97-974D-B584-5355CDE85CB3}"/>
                      </a:ext>
                    </a:extLst>
                  </p:cNvPr>
                  <p:cNvSpPr txBox="1"/>
                  <p:nvPr/>
                </p:nvSpPr>
                <p:spPr>
                  <a:xfrm>
                    <a:off x="1808010" y="4982817"/>
                    <a:ext cx="1843905" cy="594107"/>
                  </a:xfrm>
                  <a:prstGeom prst="rect">
                    <a:avLst/>
                  </a:prstGeom>
                  <a:noFill/>
                </p:spPr>
                <p:txBody>
                  <a:bodyPr wrap="square" rtlCol="0">
                    <a:spAutoFit/>
                  </a:bodyPr>
                  <a:lstStyle/>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相談支援事業所</a:t>
                    </a:r>
                    <a:r>
                      <a:rPr kumimoji="1" lang="en-US" altLang="ja-JP" sz="1400" dirty="0">
                        <a:latin typeface="メイリオ" panose="020B0604030504040204" pitchFamily="50" charset="-128"/>
                        <a:ea typeface="メイリオ" panose="020B0604030504040204" pitchFamily="50" charset="-128"/>
                      </a:rPr>
                      <a:t>ONE</a:t>
                    </a:r>
                    <a:endParaRPr kumimoji="1" lang="ja-JP" altLang="en-US" sz="1400" dirty="0">
                      <a:latin typeface="メイリオ" panose="020B0604030504040204" pitchFamily="50" charset="-128"/>
                      <a:ea typeface="メイリオ" panose="020B0604030504040204" pitchFamily="50" charset="-128"/>
                    </a:endParaRPr>
                  </a:p>
                </p:txBody>
              </p:sp>
            </p:grpSp>
            <p:sp>
              <p:nvSpPr>
                <p:cNvPr id="43" name="矢印: 左右 42">
                  <a:extLst>
                    <a:ext uri="{FF2B5EF4-FFF2-40B4-BE49-F238E27FC236}">
                      <a16:creationId xmlns:a16="http://schemas.microsoft.com/office/drawing/2014/main" id="{AF5AE463-1E9E-3A29-A05A-1D3BFDB60E29}"/>
                    </a:ext>
                  </a:extLst>
                </p:cNvPr>
                <p:cNvSpPr/>
                <p:nvPr/>
              </p:nvSpPr>
              <p:spPr>
                <a:xfrm rot="5400000">
                  <a:off x="1091306" y="3125172"/>
                  <a:ext cx="1382988" cy="3077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54253" y="2875724"/>
                  <a:ext cx="1884997" cy="1063355"/>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障害児支援利用計画を</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立案するにあたり、</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に</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くんの</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情報提供を依頼し、</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資料提供を受けた。</a:t>
                  </a:r>
                  <a:endParaRPr kumimoji="1" lang="en-US" altLang="ja-JP" sz="1200" dirty="0">
                    <a:latin typeface="メイリオ" panose="020B0604030504040204" pitchFamily="50" charset="-128"/>
                    <a:ea typeface="メイリオ" panose="020B0604030504040204" pitchFamily="50" charset="-128"/>
                  </a:endParaRPr>
                </a:p>
              </p:txBody>
            </p:sp>
          </p:grpSp>
        </p:grpSp>
      </p:grpSp>
      <p:sp>
        <p:nvSpPr>
          <p:cNvPr id="11" name="テキスト ボックス 10">
            <a:extLst>
              <a:ext uri="{FF2B5EF4-FFF2-40B4-BE49-F238E27FC236}">
                <a16:creationId xmlns:a16="http://schemas.microsoft.com/office/drawing/2014/main" id="{6DE5A2B6-F9A3-2481-4222-6C79DAE8DA68}"/>
              </a:ext>
            </a:extLst>
          </p:cNvPr>
          <p:cNvSpPr txBox="1"/>
          <p:nvPr/>
        </p:nvSpPr>
        <p:spPr>
          <a:xfrm>
            <a:off x="2361631" y="2865871"/>
            <a:ext cx="1540648"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近日中に関係者で話し合いを行うと聞き、作業が進んできたと感じている（両親）</a:t>
            </a:r>
          </a:p>
        </p:txBody>
      </p:sp>
    </p:spTree>
    <p:extLst>
      <p:ext uri="{BB962C8B-B14F-4D97-AF65-F5344CB8AC3E}">
        <p14:creationId xmlns:p14="http://schemas.microsoft.com/office/powerpoint/2010/main" val="4143114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 2"/>
          <p:cNvSpPr>
            <a:spLocks noGrp="1"/>
          </p:cNvSpPr>
          <p:nvPr>
            <p:ph idx="1"/>
          </p:nvPr>
        </p:nvSpPr>
        <p:spPr>
          <a:xfrm>
            <a:off x="4136066" y="712381"/>
            <a:ext cx="4391246" cy="5790660"/>
          </a:xfrm>
        </p:spPr>
        <p:txBody>
          <a:bodyPr anchor="t">
            <a:normAutofit lnSpcReduction="10000"/>
          </a:bodyPr>
          <a:lstStyle/>
          <a:p>
            <a:r>
              <a:rPr lang="ja-JP" altLang="en-US" sz="2000" b="1" dirty="0"/>
              <a:t>サービスの利用量</a:t>
            </a:r>
            <a:r>
              <a:rPr lang="ja-JP" altLang="en-US" sz="2000" dirty="0"/>
              <a:t>に関して、</a:t>
            </a:r>
            <a:r>
              <a:rPr lang="ja-JP" altLang="en-US" sz="2000" u="sng" dirty="0"/>
              <a:t>子どものために、子どもが必要とするだけを提案する</a:t>
            </a:r>
            <a:r>
              <a:rPr lang="ja-JP" altLang="en-US" sz="2000" dirty="0"/>
              <a:t>。</a:t>
            </a:r>
            <a:endParaRPr lang="en-US" altLang="ja-JP" sz="2000" dirty="0"/>
          </a:p>
          <a:p>
            <a:r>
              <a:rPr lang="ja-JP" altLang="en-US" sz="2000" b="1" dirty="0"/>
              <a:t>ニーズ</a:t>
            </a:r>
            <a:r>
              <a:rPr lang="ja-JP" altLang="en-US" sz="2000" dirty="0"/>
              <a:t>については、いろいろと聞かせていただく中で、このことを希望しているのではないかと推測したことを記述していく。後に支援会議等を通して修正していけば良いので、まだ本人や家族が意識していないかもしれないニーズを提案していくこと。</a:t>
            </a:r>
            <a:endParaRPr lang="en-US" altLang="ja-JP" sz="2000" dirty="0"/>
          </a:p>
          <a:p>
            <a:r>
              <a:rPr lang="ja-JP" altLang="en-US" sz="2000" dirty="0"/>
              <a:t>「申請者の現状」における</a:t>
            </a:r>
            <a:r>
              <a:rPr lang="ja-JP" altLang="en-US" sz="2000" b="1" dirty="0"/>
              <a:t>概要</a:t>
            </a:r>
            <a:r>
              <a:rPr lang="ja-JP" altLang="en-US" sz="2000" dirty="0"/>
              <a:t>における今後の課題や</a:t>
            </a:r>
            <a:r>
              <a:rPr lang="ja-JP" altLang="en-US" sz="2000" b="1" dirty="0"/>
              <a:t>実現していく全体像、総合的な支援方針</a:t>
            </a:r>
            <a:r>
              <a:rPr lang="ja-JP" altLang="en-US" sz="2000" dirty="0"/>
              <a:t>については、様々な会議により得られた情報をまとめていく。</a:t>
            </a:r>
            <a:endParaRPr lang="en-US" altLang="ja-JP" sz="2000" dirty="0"/>
          </a:p>
          <a:p>
            <a:r>
              <a:rPr lang="ja-JP" altLang="en-US" sz="2000" dirty="0"/>
              <a:t>子どもの側に立っていくのが相談支援専門員であり、利用計画案は</a:t>
            </a:r>
            <a:r>
              <a:rPr lang="ja-JP" altLang="en-US" sz="2000" b="1" dirty="0"/>
              <a:t>子どもの思いを代弁していくツール</a:t>
            </a:r>
            <a:r>
              <a:rPr lang="ja-JP" altLang="en-US" sz="2000" dirty="0"/>
              <a:t>としていく。</a:t>
            </a:r>
          </a:p>
        </p:txBody>
      </p:sp>
      <p:sp>
        <p:nvSpPr>
          <p:cNvPr id="4" name="四角形: 角を丸くする 3">
            <a:extLst>
              <a:ext uri="{FF2B5EF4-FFF2-40B4-BE49-F238E27FC236}">
                <a16:creationId xmlns:a16="http://schemas.microsoft.com/office/drawing/2014/main" id="{DA5F4B4B-4957-7E3B-0481-5E56D0D0FCBF}"/>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「案」とは、「提案」読んだ人の心を</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動かしていくきっかけとなるもの</a:t>
            </a:r>
          </a:p>
        </p:txBody>
      </p:sp>
      <p:sp>
        <p:nvSpPr>
          <p:cNvPr id="5" name="テキスト ボックス 4">
            <a:extLst>
              <a:ext uri="{FF2B5EF4-FFF2-40B4-BE49-F238E27FC236}">
                <a16:creationId xmlns:a16="http://schemas.microsoft.com/office/drawing/2014/main" id="{249B4BBA-EC09-0DD4-3C3F-6A1AA7C35A84}"/>
              </a:ext>
            </a:extLst>
          </p:cNvPr>
          <p:cNvSpPr txBox="1"/>
          <p:nvPr/>
        </p:nvSpPr>
        <p:spPr>
          <a:xfrm>
            <a:off x="317961" y="218497"/>
            <a:ext cx="1780662"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確認</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5538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br>
              <a:rPr kumimoji="1" lang="en-US" altLang="ja-JP" sz="4200" dirty="0"/>
            </a:b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 2"/>
          <p:cNvSpPr>
            <a:spLocks noGrp="1"/>
          </p:cNvSpPr>
          <p:nvPr>
            <p:ph idx="1"/>
          </p:nvPr>
        </p:nvSpPr>
        <p:spPr>
          <a:xfrm>
            <a:off x="4136066" y="1020726"/>
            <a:ext cx="4391246" cy="5167423"/>
          </a:xfrm>
        </p:spPr>
        <p:txBody>
          <a:bodyPr anchor="t">
            <a:normAutofit lnSpcReduction="10000"/>
          </a:bodyPr>
          <a:lstStyle/>
          <a:p>
            <a:r>
              <a:rPr kumimoji="1" lang="ja-JP" altLang="ja-JP" sz="2000" dirty="0"/>
              <a:t>読み手を意識した文章の表現をしていくべきであり、本人</a:t>
            </a:r>
            <a:r>
              <a:rPr kumimoji="1" lang="ja-JP" altLang="en-US" sz="2000" dirty="0"/>
              <a:t>と母親</a:t>
            </a:r>
            <a:r>
              <a:rPr kumimoji="1" lang="ja-JP" altLang="ja-JP" sz="2000" dirty="0"/>
              <a:t>はもちろん、</a:t>
            </a:r>
            <a:r>
              <a:rPr kumimoji="1" lang="ja-JP" altLang="ja-JP" sz="2000" b="1" dirty="0">
                <a:solidFill>
                  <a:schemeClr val="accent3">
                    <a:lumMod val="75000"/>
                  </a:schemeClr>
                </a:solidFill>
              </a:rPr>
              <a:t>父親、兄弟姉妹を意識した文章</a:t>
            </a:r>
            <a:r>
              <a:rPr kumimoji="1" lang="ja-JP" altLang="ja-JP" sz="2000" dirty="0"/>
              <a:t>を入れ込むことを意識したい。</a:t>
            </a:r>
            <a:endParaRPr lang="en-US" altLang="ja-JP" sz="2000" dirty="0"/>
          </a:p>
          <a:p>
            <a:r>
              <a:rPr kumimoji="1" lang="ja-JP" altLang="ja-JP" sz="2000" dirty="0"/>
              <a:t>地域の公園にどんな遊具があるのか、近所の商店のこと、幼い子どものいる親がよく連れて行っている場所、民間の子ども対象の習い事やサークル等、</a:t>
            </a:r>
            <a:r>
              <a:rPr kumimoji="1" lang="ja-JP" altLang="en-US" sz="2000" dirty="0"/>
              <a:t>地域の実情を</a:t>
            </a:r>
            <a:r>
              <a:rPr kumimoji="1" lang="ja-JP" altLang="ja-JP" sz="2000" dirty="0"/>
              <a:t>できるだけ知った上で、</a:t>
            </a:r>
            <a:r>
              <a:rPr kumimoji="1" lang="ja-JP" altLang="en-US" sz="2000" dirty="0"/>
              <a:t>できるだけ</a:t>
            </a:r>
            <a:r>
              <a:rPr kumimoji="1" lang="ja-JP" altLang="ja-JP" sz="2000" dirty="0"/>
              <a:t>利用計画</a:t>
            </a:r>
            <a:r>
              <a:rPr kumimoji="1" lang="ja-JP" altLang="en-US" sz="2000" dirty="0"/>
              <a:t>案</a:t>
            </a:r>
            <a:r>
              <a:rPr kumimoji="1" lang="ja-JP" altLang="ja-JP" sz="2000" dirty="0"/>
              <a:t>に反映させていく。</a:t>
            </a:r>
            <a:endParaRPr lang="en-US" altLang="ja-JP" sz="2000" dirty="0"/>
          </a:p>
          <a:p>
            <a:r>
              <a:rPr kumimoji="1" lang="ja-JP" altLang="ja-JP" sz="2000" dirty="0"/>
              <a:t>公的な福祉サービスの中で、地域支援を考える時に、一対一の支援である移動支援</a:t>
            </a:r>
            <a:r>
              <a:rPr kumimoji="1" lang="ja-JP" altLang="en-US" sz="2000" dirty="0"/>
              <a:t>について、地域とのつながりを増やすきっかけとなる利用の仕方を、</a:t>
            </a:r>
            <a:r>
              <a:rPr kumimoji="1" lang="ja-JP" altLang="ja-JP" sz="2000" dirty="0"/>
              <a:t>常に</a:t>
            </a:r>
            <a:r>
              <a:rPr kumimoji="1" lang="ja-JP" altLang="en-US" sz="2000" dirty="0"/>
              <a:t>探っていくようにし</a:t>
            </a:r>
            <a:r>
              <a:rPr kumimoji="1" lang="ja-JP" altLang="ja-JP" sz="2000" dirty="0"/>
              <a:t>たい。</a:t>
            </a:r>
            <a:endParaRPr lang="en-US" altLang="ja-JP" sz="2000" dirty="0"/>
          </a:p>
          <a:p>
            <a:endParaRPr lang="ja-JP" altLang="en-US" sz="1800" dirty="0"/>
          </a:p>
        </p:txBody>
      </p:sp>
      <p:sp>
        <p:nvSpPr>
          <p:cNvPr id="9" name="四角形: 角を丸くする 8">
            <a:extLst>
              <a:ext uri="{FF2B5EF4-FFF2-40B4-BE49-F238E27FC236}">
                <a16:creationId xmlns:a16="http://schemas.microsoft.com/office/drawing/2014/main" id="{139DCA25-322F-5081-7E19-4DC3E9B8B5D6}"/>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「案」➔「本計画」</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「案」＝「本計画」</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では、仕掛けができていない！</a:t>
            </a:r>
          </a:p>
        </p:txBody>
      </p:sp>
      <p:sp>
        <p:nvSpPr>
          <p:cNvPr id="13" name="テキスト ボックス 12">
            <a:extLst>
              <a:ext uri="{FF2B5EF4-FFF2-40B4-BE49-F238E27FC236}">
                <a16:creationId xmlns:a16="http://schemas.microsoft.com/office/drawing/2014/main" id="{F9775A7B-62D5-60B3-D664-AB1848DA5809}"/>
              </a:ext>
            </a:extLst>
          </p:cNvPr>
          <p:cNvSpPr txBox="1"/>
          <p:nvPr/>
        </p:nvSpPr>
        <p:spPr>
          <a:xfrm>
            <a:off x="317961" y="218497"/>
            <a:ext cx="1780662"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確認</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3910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title"/>
          </p:nvPr>
        </p:nvSpPr>
        <p:spPr>
          <a:xfrm>
            <a:off x="483798" y="1463040"/>
            <a:ext cx="2847230" cy="2690949"/>
          </a:xfrm>
        </p:spPr>
        <p:txBody>
          <a:bodyPr anchor="t">
            <a:normAutofit/>
          </a:bodyPr>
          <a:lstStyle/>
          <a:p>
            <a:r>
              <a:rPr kumimoji="1" lang="ja-JP" altLang="en-US" sz="3200" dirty="0"/>
              <a:t>障害児支援</a:t>
            </a:r>
            <a:br>
              <a:rPr kumimoji="1" lang="en-US" altLang="ja-JP" sz="4200" dirty="0"/>
            </a:br>
            <a:r>
              <a:rPr kumimoji="1" lang="ja-JP" altLang="en-US" sz="4200" dirty="0"/>
              <a:t>利用計画</a:t>
            </a:r>
            <a:r>
              <a:rPr kumimoji="1" lang="ja-JP" altLang="en-US" sz="4200" b="1" dirty="0">
                <a:effectLst>
                  <a:outerShdw blurRad="38100" dist="38100" dir="2700000" algn="tl">
                    <a:srgbClr val="000000">
                      <a:alpha val="43137"/>
                    </a:srgbClr>
                  </a:outerShdw>
                </a:effectLst>
              </a:rPr>
              <a:t>案</a:t>
            </a:r>
            <a:br>
              <a:rPr kumimoji="1" lang="en-US" altLang="ja-JP" sz="4200" dirty="0"/>
            </a:br>
            <a:r>
              <a:rPr kumimoji="1" lang="ja-JP" altLang="en-US" sz="4200" dirty="0"/>
              <a:t>の書き方</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コンテンツ プレースホルダ 2"/>
          <p:cNvSpPr>
            <a:spLocks noGrp="1"/>
          </p:cNvSpPr>
          <p:nvPr>
            <p:ph idx="1"/>
          </p:nvPr>
        </p:nvSpPr>
        <p:spPr>
          <a:xfrm>
            <a:off x="4029875" y="882502"/>
            <a:ext cx="4519782" cy="5295014"/>
          </a:xfrm>
        </p:spPr>
        <p:txBody>
          <a:bodyPr anchor="t">
            <a:normAutofit fontScale="92500" lnSpcReduction="10000"/>
          </a:bodyPr>
          <a:lstStyle/>
          <a:p>
            <a:r>
              <a:rPr lang="ja-JP" altLang="en-US" sz="2000" b="1" dirty="0"/>
              <a:t>短期目標</a:t>
            </a:r>
            <a:r>
              <a:rPr lang="ja-JP" altLang="en-US" sz="2000" dirty="0"/>
              <a:t>は、すぐに取り組めそうなことを中心に、モニタリング時に目標達成！となること、良かったですね！と振り返ることのできる内容を検討していく。</a:t>
            </a:r>
            <a:endParaRPr lang="en-US" altLang="ja-JP" sz="2000" dirty="0"/>
          </a:p>
          <a:p>
            <a:r>
              <a:rPr lang="ja-JP" altLang="en-US" sz="2000" dirty="0"/>
              <a:t>「</a:t>
            </a:r>
            <a:r>
              <a:rPr lang="ja-JP" altLang="en-US" sz="2000" b="1" dirty="0"/>
              <a:t>その他留意事項</a:t>
            </a:r>
            <a:r>
              <a:rPr lang="ja-JP" altLang="en-US" sz="2000" dirty="0"/>
              <a:t>」には、支援内容の具体的な内容や、課題解決のための本人（保護者・兄弟姉妹）の役割・立場についての補足を書いていくことも意識していく。</a:t>
            </a:r>
            <a:endParaRPr lang="en-US" altLang="ja-JP" sz="2000" dirty="0"/>
          </a:p>
          <a:p>
            <a:r>
              <a:rPr lang="ja-JP" altLang="en-US" sz="2000" dirty="0"/>
              <a:t>週間計画表における</a:t>
            </a:r>
            <a:r>
              <a:rPr lang="ja-JP" altLang="en-US" sz="2000" b="1" dirty="0"/>
              <a:t>主な日常生活上の活動</a:t>
            </a:r>
            <a:r>
              <a:rPr lang="ja-JP" altLang="en-US" sz="2000" dirty="0"/>
              <a:t>については、主に表で示したこれからの日常生活に関して説明を加えていく欄だが、支援目標以外のことで、チャレンジしてみてはどうかとか、こんな場所もあるよといった情報提供等を記述することも考えていく。基本情報としての主な日常生活上の活動には、学校や事業所の様子を記すだけでなく、夕方から就寝までの様子や、休日の様子などを記述することも大切。</a:t>
            </a:r>
            <a:endParaRPr lang="en-US" altLang="ja-JP" sz="2000" dirty="0"/>
          </a:p>
          <a:p>
            <a:endParaRPr lang="ja-JP" altLang="en-US" sz="1800" dirty="0"/>
          </a:p>
        </p:txBody>
      </p:sp>
      <p:sp>
        <p:nvSpPr>
          <p:cNvPr id="9" name="四角形: 角を丸くする 8">
            <a:extLst>
              <a:ext uri="{FF2B5EF4-FFF2-40B4-BE49-F238E27FC236}">
                <a16:creationId xmlns:a16="http://schemas.microsoft.com/office/drawing/2014/main" id="{320844E0-0ADC-C3AF-65E7-9331CA7587A9}"/>
              </a:ext>
            </a:extLst>
          </p:cNvPr>
          <p:cNvSpPr/>
          <p:nvPr/>
        </p:nvSpPr>
        <p:spPr>
          <a:xfrm>
            <a:off x="414747" y="4678326"/>
            <a:ext cx="3274822" cy="1591845"/>
          </a:xfrm>
          <a:prstGeom prst="roundRect">
            <a:avLst/>
          </a:prstGeom>
          <a:effectLst>
            <a:glow rad="139700">
              <a:schemeClr val="accent6">
                <a:satMod val="175000"/>
                <a:alpha val="40000"/>
              </a:schemeClr>
            </a:glow>
          </a:effectLst>
          <a:scene3d>
            <a:camera prst="orthographicFront"/>
            <a:lightRig rig="threePt" dir="t"/>
          </a:scene3d>
          <a:sp3d>
            <a:bevelT w="114300" prst="artDeco"/>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「案」が大切！</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「本計画」は落としどころをまとめたもの！</a:t>
            </a:r>
            <a:endParaRPr kumimoji="1" lang="en-US" altLang="ja-JP" sz="23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A9E3A316-3FE7-6BCC-DBBD-9506D1B8E5FA}"/>
              </a:ext>
            </a:extLst>
          </p:cNvPr>
          <p:cNvSpPr txBox="1"/>
          <p:nvPr/>
        </p:nvSpPr>
        <p:spPr>
          <a:xfrm>
            <a:off x="317961" y="218497"/>
            <a:ext cx="1780662"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確認</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506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67B5-16C4-AF1A-E93F-43F0C181357E}"/>
              </a:ext>
            </a:extLst>
          </p:cNvPr>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演習２ 障害児支援担当者会議</a:t>
            </a:r>
            <a:br>
              <a:rPr kumimoji="1" lang="en-US" altLang="ja-JP" dirty="0">
                <a:latin typeface="メイリオ" panose="020B0604030504040204" pitchFamily="50" charset="-128"/>
                <a:ea typeface="メイリオ" panose="020B0604030504040204" pitchFamily="50" charset="-128"/>
              </a:rPr>
            </a:br>
            <a:r>
              <a:rPr kumimoji="1" lang="ja-JP" altLang="en-US" dirty="0">
                <a:latin typeface="メイリオ" panose="020B0604030504040204" pitchFamily="50" charset="-128"/>
                <a:ea typeface="メイリオ" panose="020B0604030504040204" pitchFamily="50" charset="-128"/>
              </a:rPr>
              <a:t>　　　 ロールプレイ</a:t>
            </a:r>
          </a:p>
        </p:txBody>
      </p:sp>
      <p:graphicFrame>
        <p:nvGraphicFramePr>
          <p:cNvPr id="4" name="表 4">
            <a:extLst>
              <a:ext uri="{FF2B5EF4-FFF2-40B4-BE49-F238E27FC236}">
                <a16:creationId xmlns:a16="http://schemas.microsoft.com/office/drawing/2014/main" id="{2667568A-CE4C-DA91-F540-A3F4C09BA489}"/>
              </a:ext>
            </a:extLst>
          </p:cNvPr>
          <p:cNvGraphicFramePr>
            <a:graphicFrameLocks noGrp="1"/>
          </p:cNvGraphicFramePr>
          <p:nvPr>
            <p:ph idx="1"/>
            <p:extLst>
              <p:ext uri="{D42A27DB-BD31-4B8C-83A1-F6EECF244321}">
                <p14:modId xmlns:p14="http://schemas.microsoft.com/office/powerpoint/2010/main" val="2272114616"/>
              </p:ext>
            </p:extLst>
          </p:nvPr>
        </p:nvGraphicFramePr>
        <p:xfrm>
          <a:off x="628650" y="1825625"/>
          <a:ext cx="7886697" cy="3850640"/>
        </p:xfrm>
        <a:graphic>
          <a:graphicData uri="http://schemas.openxmlformats.org/drawingml/2006/table">
            <a:tbl>
              <a:tblPr firstRow="1" bandRow="1">
                <a:tableStyleId>{5C22544A-7EE6-4342-B048-85BDC9FD1C3A}</a:tableStyleId>
              </a:tblPr>
              <a:tblGrid>
                <a:gridCol w="1256420">
                  <a:extLst>
                    <a:ext uri="{9D8B030D-6E8A-4147-A177-3AD203B41FA5}">
                      <a16:colId xmlns:a16="http://schemas.microsoft.com/office/drawing/2014/main" val="407166056"/>
                    </a:ext>
                  </a:extLst>
                </a:gridCol>
                <a:gridCol w="2208626">
                  <a:extLst>
                    <a:ext uri="{9D8B030D-6E8A-4147-A177-3AD203B41FA5}">
                      <a16:colId xmlns:a16="http://schemas.microsoft.com/office/drawing/2014/main" val="1463335307"/>
                    </a:ext>
                  </a:extLst>
                </a:gridCol>
                <a:gridCol w="4421651">
                  <a:extLst>
                    <a:ext uri="{9D8B030D-6E8A-4147-A177-3AD203B41FA5}">
                      <a16:colId xmlns:a16="http://schemas.microsoft.com/office/drawing/2014/main" val="2594542178"/>
                    </a:ext>
                  </a:extLst>
                </a:gridCol>
              </a:tblGrid>
              <a:tr h="370840">
                <a:tc>
                  <a:txBody>
                    <a:bodyPr/>
                    <a:lstStyle/>
                    <a:p>
                      <a:r>
                        <a:rPr kumimoji="1" lang="ja-JP" altLang="en-US" dirty="0"/>
                        <a:t>時間</a:t>
                      </a:r>
                    </a:p>
                  </a:txBody>
                  <a:tcPr/>
                </a:tc>
                <a:tc>
                  <a:txBody>
                    <a:bodyPr/>
                    <a:lstStyle/>
                    <a:p>
                      <a:r>
                        <a:rPr kumimoji="1" lang="ja-JP" altLang="en-US" dirty="0"/>
                        <a:t>内容</a:t>
                      </a:r>
                    </a:p>
                  </a:txBody>
                  <a:tcPr/>
                </a:tc>
                <a:tc>
                  <a:txBody>
                    <a:bodyPr/>
                    <a:lstStyle/>
                    <a:p>
                      <a:endParaRPr kumimoji="1" lang="ja-JP" altLang="en-US"/>
                    </a:p>
                  </a:txBody>
                  <a:tcPr/>
                </a:tc>
                <a:extLst>
                  <a:ext uri="{0D108BD9-81ED-4DB2-BD59-A6C34878D82A}">
                    <a16:rowId xmlns:a16="http://schemas.microsoft.com/office/drawing/2014/main" val="2862337449"/>
                  </a:ext>
                </a:extLst>
              </a:tr>
              <a:tr h="370840">
                <a:tc>
                  <a:txBody>
                    <a:bodyPr/>
                    <a:lstStyle/>
                    <a:p>
                      <a:r>
                        <a:rPr kumimoji="1" lang="en-US" altLang="ja-JP" dirty="0"/>
                        <a:t>5</a:t>
                      </a:r>
                      <a:r>
                        <a:rPr kumimoji="1" lang="ja-JP" altLang="en-US" dirty="0"/>
                        <a:t>分</a:t>
                      </a:r>
                    </a:p>
                  </a:txBody>
                  <a:tcPr/>
                </a:tc>
                <a:tc>
                  <a:txBody>
                    <a:bodyPr/>
                    <a:lstStyle/>
                    <a:p>
                      <a:r>
                        <a:rPr kumimoji="1" lang="ja-JP" altLang="en-US" dirty="0"/>
                        <a:t>目的確認</a:t>
                      </a:r>
                    </a:p>
                  </a:txBody>
                  <a:tcPr/>
                </a:tc>
                <a:tc>
                  <a:txBody>
                    <a:bodyPr/>
                    <a:lstStyle/>
                    <a:p>
                      <a:r>
                        <a:rPr kumimoji="1" lang="ja-JP" altLang="en-US" dirty="0"/>
                        <a:t>プログラム内容の概要と解説４の内容を参照</a:t>
                      </a:r>
                    </a:p>
                  </a:txBody>
                  <a:tcPr/>
                </a:tc>
                <a:extLst>
                  <a:ext uri="{0D108BD9-81ED-4DB2-BD59-A6C34878D82A}">
                    <a16:rowId xmlns:a16="http://schemas.microsoft.com/office/drawing/2014/main" val="3928063510"/>
                  </a:ext>
                </a:extLst>
              </a:tr>
              <a:tr h="370840">
                <a:tc>
                  <a:txBody>
                    <a:bodyPr/>
                    <a:lstStyle/>
                    <a:p>
                      <a:r>
                        <a:rPr kumimoji="1" lang="en-US" altLang="ja-JP" dirty="0"/>
                        <a:t>10</a:t>
                      </a:r>
                      <a:r>
                        <a:rPr kumimoji="1" lang="ja-JP" altLang="en-US" dirty="0"/>
                        <a:t>分</a:t>
                      </a:r>
                    </a:p>
                  </a:txBody>
                  <a:tcPr/>
                </a:tc>
                <a:tc>
                  <a:txBody>
                    <a:bodyPr/>
                    <a:lstStyle/>
                    <a:p>
                      <a:r>
                        <a:rPr kumimoji="1" lang="ja-JP" altLang="en-US" dirty="0"/>
                        <a:t>追加情報提供</a:t>
                      </a:r>
                    </a:p>
                  </a:txBody>
                  <a:tcPr/>
                </a:tc>
                <a:tc>
                  <a:txBody>
                    <a:bodyPr/>
                    <a:lstStyle/>
                    <a:p>
                      <a:r>
                        <a:rPr kumimoji="1" lang="ja-JP" altLang="en-US" dirty="0"/>
                        <a:t>別紙参照</a:t>
                      </a:r>
                      <a:endParaRPr kumimoji="1" lang="en-US" altLang="ja-JP" dirty="0"/>
                    </a:p>
                    <a:p>
                      <a:r>
                        <a:rPr kumimoji="1" lang="ja-JP" altLang="en-US" dirty="0"/>
                        <a:t>追加情報も詳細になり過ぎないように留意する</a:t>
                      </a:r>
                    </a:p>
                  </a:txBody>
                  <a:tcPr/>
                </a:tc>
                <a:extLst>
                  <a:ext uri="{0D108BD9-81ED-4DB2-BD59-A6C34878D82A}">
                    <a16:rowId xmlns:a16="http://schemas.microsoft.com/office/drawing/2014/main" val="3307921098"/>
                  </a:ext>
                </a:extLst>
              </a:tr>
              <a:tr h="370840">
                <a:tc>
                  <a:txBody>
                    <a:bodyPr/>
                    <a:lstStyle/>
                    <a:p>
                      <a:r>
                        <a:rPr kumimoji="1" lang="en-US" altLang="ja-JP" dirty="0"/>
                        <a:t>5</a:t>
                      </a:r>
                      <a:r>
                        <a:rPr kumimoji="1" lang="ja-JP" altLang="en-US" dirty="0"/>
                        <a:t>分</a:t>
                      </a:r>
                    </a:p>
                  </a:txBody>
                  <a:tcPr/>
                </a:tc>
                <a:tc>
                  <a:txBody>
                    <a:bodyPr/>
                    <a:lstStyle/>
                    <a:p>
                      <a:r>
                        <a:rPr kumimoji="1" lang="ja-JP" altLang="en-US" dirty="0"/>
                        <a:t>配役決め</a:t>
                      </a:r>
                    </a:p>
                  </a:txBody>
                  <a:tcPr/>
                </a:tc>
                <a:tc>
                  <a:txBody>
                    <a:bodyPr/>
                    <a:lstStyle/>
                    <a:p>
                      <a:r>
                        <a:rPr kumimoji="1" lang="ja-JP" altLang="en-US" dirty="0"/>
                        <a:t>相談支援専門員・児童発達支援管理責任者は必須。</a:t>
                      </a:r>
                      <a:endParaRPr kumimoji="1" lang="en-US" altLang="ja-JP" dirty="0"/>
                    </a:p>
                    <a:p>
                      <a:r>
                        <a:rPr kumimoji="1" lang="en-US" altLang="ja-JP" dirty="0"/>
                        <a:t>G</a:t>
                      </a:r>
                      <a:r>
                        <a:rPr kumimoji="1" lang="ja-JP" altLang="en-US" dirty="0"/>
                        <a:t>人数等により配役を決めておく</a:t>
                      </a:r>
                    </a:p>
                  </a:txBody>
                  <a:tcPr/>
                </a:tc>
                <a:extLst>
                  <a:ext uri="{0D108BD9-81ED-4DB2-BD59-A6C34878D82A}">
                    <a16:rowId xmlns:a16="http://schemas.microsoft.com/office/drawing/2014/main" val="167528554"/>
                  </a:ext>
                </a:extLst>
              </a:tr>
              <a:tr h="370840">
                <a:tc>
                  <a:txBody>
                    <a:bodyPr/>
                    <a:lstStyle/>
                    <a:p>
                      <a:r>
                        <a:rPr kumimoji="1" lang="en-US" altLang="ja-JP" dirty="0"/>
                        <a:t>30</a:t>
                      </a:r>
                      <a:r>
                        <a:rPr kumimoji="1" lang="ja-JP" altLang="en-US" dirty="0"/>
                        <a:t>分</a:t>
                      </a:r>
                    </a:p>
                  </a:txBody>
                  <a:tcPr/>
                </a:tc>
                <a:tc>
                  <a:txBody>
                    <a:bodyPr/>
                    <a:lstStyle/>
                    <a:p>
                      <a:r>
                        <a:rPr kumimoji="1" lang="ja-JP" altLang="en-US" dirty="0"/>
                        <a:t>障害児支援担当者会議の模擬</a:t>
                      </a:r>
                    </a:p>
                  </a:txBody>
                  <a:tcPr/>
                </a:tc>
                <a:tc>
                  <a:txBody>
                    <a:bodyPr/>
                    <a:lstStyle/>
                    <a:p>
                      <a:r>
                        <a:rPr kumimoji="1" lang="ja-JP" altLang="en-US" dirty="0"/>
                        <a:t>進行役は相談支援専門員とする</a:t>
                      </a:r>
                    </a:p>
                  </a:txBody>
                  <a:tcPr/>
                </a:tc>
                <a:extLst>
                  <a:ext uri="{0D108BD9-81ED-4DB2-BD59-A6C34878D82A}">
                    <a16:rowId xmlns:a16="http://schemas.microsoft.com/office/drawing/2014/main" val="262768559"/>
                  </a:ext>
                </a:extLst>
              </a:tr>
              <a:tr h="370840">
                <a:tc>
                  <a:txBody>
                    <a:bodyPr/>
                    <a:lstStyle/>
                    <a:p>
                      <a:r>
                        <a:rPr kumimoji="1" lang="en-US" altLang="ja-JP" dirty="0"/>
                        <a:t>10</a:t>
                      </a:r>
                      <a:r>
                        <a:rPr kumimoji="1" lang="ja-JP" altLang="en-US" dirty="0"/>
                        <a:t>分</a:t>
                      </a:r>
                    </a:p>
                  </a:txBody>
                  <a:tcPr/>
                </a:tc>
                <a:tc>
                  <a:txBody>
                    <a:bodyPr/>
                    <a:lstStyle/>
                    <a:p>
                      <a:r>
                        <a:rPr kumimoji="1" lang="ja-JP" altLang="en-US" dirty="0"/>
                        <a:t>振返り・まとめ</a:t>
                      </a:r>
                    </a:p>
                  </a:txBody>
                  <a:tcPr/>
                </a:tc>
                <a:tc>
                  <a:txBody>
                    <a:bodyPr/>
                    <a:lstStyle/>
                    <a:p>
                      <a:r>
                        <a:rPr kumimoji="1" lang="ja-JP" altLang="en-US" dirty="0"/>
                        <a:t>振返りシート使用</a:t>
                      </a:r>
                    </a:p>
                  </a:txBody>
                  <a:tcPr/>
                </a:tc>
                <a:extLst>
                  <a:ext uri="{0D108BD9-81ED-4DB2-BD59-A6C34878D82A}">
                    <a16:rowId xmlns:a16="http://schemas.microsoft.com/office/drawing/2014/main" val="2046866788"/>
                  </a:ext>
                </a:extLst>
              </a:tr>
            </a:tbl>
          </a:graphicData>
        </a:graphic>
      </p:graphicFrame>
    </p:spTree>
    <p:extLst>
      <p:ext uri="{BB962C8B-B14F-4D97-AF65-F5344CB8AC3E}">
        <p14:creationId xmlns:p14="http://schemas.microsoft.com/office/powerpoint/2010/main" val="2874434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a:off x="827586" y="388258"/>
            <a:ext cx="7375525" cy="465992"/>
          </a:xfrm>
          <a:prstGeom prst="ellipse">
            <a:avLst/>
          </a:prstGeom>
          <a:gradFill rotWithShape="1">
            <a:gsLst>
              <a:gs pos="0">
                <a:srgbClr val="FFFFE9"/>
              </a:gs>
              <a:gs pos="100000">
                <a:srgbClr val="FFFFB9"/>
              </a:gs>
            </a:gsLst>
            <a:lin ang="5400000" scaled="1"/>
          </a:gradFill>
          <a:ln w="12700" algn="ctr">
            <a:noFill/>
            <a:round/>
            <a:headEnd/>
            <a:tailEnd/>
          </a:ln>
        </p:spPr>
        <p:txBody>
          <a:bodyPr wrap="none" lIns="68580" tIns="8206" rIns="68580" bIns="8206"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108"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50" charset="-128"/>
              <a:cs typeface="+mn-cs"/>
            </a:endParaRPr>
          </a:p>
        </p:txBody>
      </p:sp>
      <p:sp>
        <p:nvSpPr>
          <p:cNvPr id="5" name="コンテンツ プレースホルダ 2"/>
          <p:cNvSpPr txBox="1">
            <a:spLocks/>
          </p:cNvSpPr>
          <p:nvPr/>
        </p:nvSpPr>
        <p:spPr bwMode="auto">
          <a:xfrm>
            <a:off x="716803" y="236955"/>
            <a:ext cx="7710395" cy="39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97" tIns="42198" rIns="84397" bIns="42198"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marR="0" lvl="0" indent="0" algn="ctr" defTabSz="457200" rtl="0" eaLnBrk="0" fontAlgn="base" latinLnBrk="0" hangingPunct="0">
              <a:lnSpc>
                <a:spcPct val="95000"/>
              </a:lnSpc>
              <a:spcBef>
                <a:spcPct val="5000"/>
              </a:spcBef>
              <a:spcAft>
                <a:spcPct val="0"/>
              </a:spcAft>
              <a:buClrTx/>
              <a:buSzTx/>
              <a:buFontTx/>
              <a:buNone/>
              <a:tabLst/>
              <a:defRPr/>
            </a:pPr>
            <a:r>
              <a:rPr kumimoji="1" lang="ja-JP" altLang="en-US" sz="2954" b="1" i="0" u="none" strike="noStrike" kern="0" cap="none" spc="0" normalizeH="0" baseline="0" noProof="0" dirty="0">
                <a:ln>
                  <a:noFill/>
                </a:ln>
                <a:solidFill>
                  <a:prstClr val="black"/>
                </a:solidFill>
                <a:effectLst/>
                <a:uLnTx/>
                <a:uFillTx/>
                <a:latin typeface="ＭＳ Ｐゴシック" pitchFamily="50" charset="-128"/>
                <a:ea typeface="游ゴシック" panose="020B0400000000000000" pitchFamily="50" charset="-128"/>
                <a:cs typeface="+mn-cs"/>
              </a:rPr>
              <a:t>児童期における会議の進行役の役割</a:t>
            </a:r>
            <a:endParaRPr kumimoji="1" lang="ja-JP" altLang="en-US" sz="2954"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コンテンツ プレースホルダー 5">
            <a:extLst>
              <a:ext uri="{FF2B5EF4-FFF2-40B4-BE49-F238E27FC236}">
                <a16:creationId xmlns:a16="http://schemas.microsoft.com/office/drawing/2014/main" id="{B500ADF7-89B8-4BCA-B050-9C78E9513874}"/>
              </a:ext>
            </a:extLst>
          </p:cNvPr>
          <p:cNvSpPr>
            <a:spLocks noGrp="1"/>
          </p:cNvSpPr>
          <p:nvPr>
            <p:ph idx="1"/>
          </p:nvPr>
        </p:nvSpPr>
        <p:spPr>
          <a:xfrm>
            <a:off x="275774" y="1136183"/>
            <a:ext cx="5471883" cy="5569417"/>
          </a:xfrm>
        </p:spPr>
        <p:txBody>
          <a:bodyPr>
            <a:normAutofit fontScale="85000" lnSpcReduction="20000"/>
          </a:bodyPr>
          <a:lstStyle/>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①会議の目的を事前に複数で決めておく</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（会議の冒頭で会議の目的を明確に伝える。）</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②時間を決めて行なう</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（早く終わったのなら、時間までは保護者の思いを確　</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認していくことなど決められた時間は使っていく。）</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③アイディアを出し合う機会は可能な限り作っ</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ていく</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a:t>
            </a:r>
            <a:r>
              <a:rPr lang="ja-JP" altLang="en-US" sz="1700" dirty="0">
                <a:latin typeface="メイリオ" panose="020B0604030504040204" pitchFamily="50" charset="-128"/>
                <a:ea typeface="メイリオ" panose="020B0604030504040204" pitchFamily="50" charset="-128"/>
              </a:rPr>
              <a:t>（参加者全員が意見を言う機会をつくる）</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④子どもの思い、関心、求めていることについ</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て触れていく</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（意見がまとまりそうにないときや結論が出にくいときに</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は、子どもの気持ちを振り返っていくように声をかけて</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いく。）</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⑤次回の会議に向けて、どのような情報を集め</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ていけば良いかを確認する</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1700" dirty="0">
                <a:latin typeface="メイリオ" panose="020B0604030504040204" pitchFamily="50" charset="-128"/>
                <a:ea typeface="メイリオ" panose="020B0604030504040204" pitchFamily="50" charset="-128"/>
              </a:rPr>
              <a:t>　（外部の関係者の意見等を集めることに努める。）</a:t>
            </a:r>
            <a:endParaRPr lang="en-US" altLang="ja-JP" sz="1700" dirty="0">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⑥情報の収集と確認と整理を行い、共有したいこと</a:t>
            </a:r>
            <a:endParaRPr lang="en-US" altLang="ja-JP" sz="2100" b="1" dirty="0">
              <a:solidFill>
                <a:schemeClr val="accent3">
                  <a:lumMod val="75000"/>
                </a:schemeClr>
              </a:solidFill>
              <a:latin typeface="メイリオ" panose="020B0604030504040204" pitchFamily="50" charset="-128"/>
              <a:ea typeface="メイリオ" panose="020B0604030504040204" pitchFamily="50" charset="-128"/>
            </a:endParaRPr>
          </a:p>
          <a:p>
            <a:pPr marL="0" indent="0">
              <a:buNone/>
            </a:pPr>
            <a:r>
              <a:rPr lang="ja-JP" altLang="en-US" sz="2100" b="1" dirty="0">
                <a:solidFill>
                  <a:schemeClr val="accent3">
                    <a:lumMod val="75000"/>
                  </a:schemeClr>
                </a:solidFill>
                <a:latin typeface="メイリオ" panose="020B0604030504040204" pitchFamily="50" charset="-128"/>
                <a:ea typeface="メイリオ" panose="020B0604030504040204" pitchFamily="50" charset="-128"/>
              </a:rPr>
              <a:t>　は何かをまとめていく</a:t>
            </a:r>
            <a:endParaRPr lang="en-US" altLang="ja-JP" dirty="0"/>
          </a:p>
          <a:p>
            <a:endParaRPr lang="ja-JP" altLang="en-US" dirty="0"/>
          </a:p>
        </p:txBody>
      </p:sp>
      <p:sp>
        <p:nvSpPr>
          <p:cNvPr id="2" name="テキスト ボックス 1">
            <a:extLst>
              <a:ext uri="{FF2B5EF4-FFF2-40B4-BE49-F238E27FC236}">
                <a16:creationId xmlns:a16="http://schemas.microsoft.com/office/drawing/2014/main" id="{7A97C309-4DAB-C9D3-6253-01EFB66C8E0B}"/>
              </a:ext>
            </a:extLst>
          </p:cNvPr>
          <p:cNvSpPr txBox="1"/>
          <p:nvPr/>
        </p:nvSpPr>
        <p:spPr>
          <a:xfrm>
            <a:off x="5878289" y="825224"/>
            <a:ext cx="3120570" cy="6247864"/>
          </a:xfrm>
          <a:prstGeom prst="rect">
            <a:avLst/>
          </a:prstGeom>
          <a:noFill/>
        </p:spPr>
        <p:txBody>
          <a:bodyPr wrap="square" rtlCol="0">
            <a:spAutoFit/>
          </a:bodyPr>
          <a:lstStyle/>
          <a:p>
            <a:r>
              <a:rPr kumimoji="1" lang="ja-JP" altLang="en-US" sz="2000" dirty="0">
                <a:solidFill>
                  <a:srgbClr val="FF0000"/>
                </a:solidFill>
                <a:latin typeface="メイリオ" panose="020B0604030504040204" pitchFamily="50" charset="-128"/>
                <a:ea typeface="メイリオ" panose="020B0604030504040204" pitchFamily="50" charset="-128"/>
              </a:rPr>
              <a:t>ロールプレイの設定</a:t>
            </a:r>
            <a:endParaRPr kumimoji="1" lang="en-US" altLang="ja-JP" sz="1100" dirty="0">
              <a:solidFill>
                <a:srgbClr val="FF0000"/>
              </a:solidFill>
              <a:latin typeface="メイリオ" panose="020B0604030504040204" pitchFamily="50" charset="-128"/>
              <a:ea typeface="メイリオ" panose="020B0604030504040204" pitchFamily="50" charset="-128"/>
            </a:endParaRPr>
          </a:p>
          <a:p>
            <a:endParaRPr kumimoji="1" lang="en-US" altLang="ja-JP" sz="800"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①障害児支援利用計画（案）の共有（加筆修正</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が必要な場合は修正のうえ、共有を行う）</a:t>
            </a:r>
            <a:endParaRPr kumimoji="1" lang="en-US" altLang="ja-JP"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②時間は</a:t>
            </a:r>
            <a:r>
              <a:rPr kumimoji="1" lang="en-US" altLang="ja-JP" sz="2000" dirty="0">
                <a:solidFill>
                  <a:srgbClr val="FF0000"/>
                </a:solidFill>
                <a:latin typeface="メイリオ" panose="020B0604030504040204" pitchFamily="50" charset="-128"/>
                <a:ea typeface="メイリオ" panose="020B0604030504040204" pitchFamily="50" charset="-128"/>
              </a:rPr>
              <a:t>30</a:t>
            </a:r>
            <a:r>
              <a:rPr kumimoji="1" lang="ja-JP" altLang="en-US" sz="2000" dirty="0">
                <a:solidFill>
                  <a:srgbClr val="FF0000"/>
                </a:solidFill>
                <a:latin typeface="メイリオ" panose="020B0604030504040204" pitchFamily="50" charset="-128"/>
                <a:ea typeface="メイリオ" panose="020B0604030504040204" pitchFamily="50" charset="-128"/>
              </a:rPr>
              <a:t>分</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③情報共有の仕組みづくりなどアイデアを出し合い具体化していく</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r>
              <a:rPr kumimoji="1" lang="ja-JP" altLang="en-US" sz="2000" dirty="0">
                <a:solidFill>
                  <a:srgbClr val="FF0000"/>
                </a:solidFill>
                <a:latin typeface="メイリオ" panose="020B0604030504040204" pitchFamily="50" charset="-128"/>
                <a:ea typeface="メイリオ" panose="020B0604030504040204" pitchFamily="50" charset="-128"/>
              </a:rPr>
              <a:t>④⑤⑥はロールプレイでも実施する</a:t>
            </a:r>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en-US" altLang="ja-JP" sz="2000" dirty="0">
              <a:solidFill>
                <a:srgbClr val="FF0000"/>
              </a:solidFill>
              <a:latin typeface="メイリオ" panose="020B0604030504040204" pitchFamily="50" charset="-128"/>
              <a:ea typeface="メイリオ" panose="020B0604030504040204" pitchFamily="50" charset="-128"/>
            </a:endParaRPr>
          </a:p>
          <a:p>
            <a:endParaRPr kumimoji="1" lang="ja-JP" altLang="en-US" sz="20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48019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 1"/>
          <p:cNvSpPr>
            <a:spLocks noGrp="1"/>
          </p:cNvSpPr>
          <p:nvPr>
            <p:ph type="ftr" sz="quarter" idx="11"/>
          </p:nvPr>
        </p:nvSpPr>
        <p:spPr>
          <a:xfrm>
            <a:off x="0" y="6493018"/>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29</a:t>
            </a:fld>
            <a:endParaRPr lang="en-US"/>
          </a:p>
        </p:txBody>
      </p:sp>
      <p:sp>
        <p:nvSpPr>
          <p:cNvPr id="5" name="Rectangle 2"/>
          <p:cNvSpPr txBox="1">
            <a:spLocks noChangeArrowheads="1"/>
          </p:cNvSpPr>
          <p:nvPr/>
        </p:nvSpPr>
        <p:spPr>
          <a:xfrm>
            <a:off x="263724" y="29699"/>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ニーズ整理票（例）</a:t>
            </a:r>
          </a:p>
        </p:txBody>
      </p:sp>
      <p:pic>
        <p:nvPicPr>
          <p:cNvPr id="3076" name="Picture 4"/>
          <p:cNvPicPr>
            <a:picLocks noChangeAspect="1" noChangeArrowheads="1"/>
          </p:cNvPicPr>
          <p:nvPr/>
        </p:nvPicPr>
        <p:blipFill>
          <a:blip r:embed="rId3" cstate="print"/>
          <a:srcRect/>
          <a:stretch>
            <a:fillRect/>
          </a:stretch>
        </p:blipFill>
        <p:spPr bwMode="auto">
          <a:xfrm>
            <a:off x="310963" y="655243"/>
            <a:ext cx="8515797" cy="5914434"/>
          </a:xfrm>
          <a:prstGeom prst="rect">
            <a:avLst/>
          </a:prstGeom>
          <a:noFill/>
          <a:ln w="9525">
            <a:solidFill>
              <a:schemeClr val="tx1"/>
            </a:solidFill>
            <a:miter lim="800000"/>
            <a:headEnd/>
            <a:tailEnd/>
          </a:ln>
        </p:spPr>
      </p:pic>
      <p:sp>
        <p:nvSpPr>
          <p:cNvPr id="15" name="テキスト ボックス 14"/>
          <p:cNvSpPr txBox="1"/>
          <p:nvPr/>
        </p:nvSpPr>
        <p:spPr>
          <a:xfrm>
            <a:off x="3097790" y="103255"/>
            <a:ext cx="5852508" cy="369332"/>
          </a:xfrm>
          <a:prstGeom prst="rect">
            <a:avLst/>
          </a:prstGeom>
          <a:noFill/>
        </p:spPr>
        <p:txBody>
          <a:bodyPr wrap="square" rtlCol="0">
            <a:spAutoFit/>
          </a:bodyPr>
          <a:lstStyle/>
          <a:p>
            <a:r>
              <a:rPr kumimoji="1" lang="ja-JP" altLang="en-US" sz="900" dirty="0">
                <a:latin typeface="メイリオ"/>
                <a:ea typeface="メイリオ"/>
                <a:cs typeface="メイリオ"/>
              </a:rPr>
              <a:t>近藤直司</a:t>
            </a:r>
            <a:endParaRPr kumimoji="1" lang="en-US" altLang="ja-JP" sz="900" dirty="0">
              <a:latin typeface="メイリオ"/>
              <a:ea typeface="メイリオ"/>
              <a:cs typeface="メイリオ"/>
            </a:endParaRPr>
          </a:p>
          <a:p>
            <a:r>
              <a:rPr kumimoji="1" lang="en-US" altLang="ja-JP" sz="900" dirty="0">
                <a:latin typeface="メイリオ"/>
                <a:ea typeface="メイリオ"/>
                <a:cs typeface="メイリオ"/>
              </a:rPr>
              <a:t>『</a:t>
            </a:r>
            <a:r>
              <a:rPr kumimoji="1" lang="ja-JP" altLang="en-US" sz="900" dirty="0">
                <a:latin typeface="メイリオ"/>
                <a:ea typeface="メイリオ"/>
                <a:cs typeface="メイリオ"/>
              </a:rPr>
              <a:t>医療・保健・福祉・心理専門職のためのアセスメント技術を高めるハンドブック</a:t>
            </a:r>
            <a:r>
              <a:rPr kumimoji="1" lang="en-US" altLang="ja-JP" sz="900" dirty="0">
                <a:latin typeface="メイリオ"/>
                <a:ea typeface="メイリオ"/>
                <a:cs typeface="メイリオ"/>
              </a:rPr>
              <a:t>』</a:t>
            </a:r>
            <a:r>
              <a:rPr kumimoji="1" lang="ja-JP" altLang="en-US" sz="900" dirty="0">
                <a:latin typeface="メイリオ"/>
                <a:ea typeface="メイリオ"/>
                <a:cs typeface="メイリオ"/>
              </a:rPr>
              <a:t>（明石書店）を改変</a:t>
            </a:r>
          </a:p>
        </p:txBody>
      </p:sp>
      <p:sp>
        <p:nvSpPr>
          <p:cNvPr id="4" name="テキスト ボックス 3">
            <a:extLst>
              <a:ext uri="{FF2B5EF4-FFF2-40B4-BE49-F238E27FC236}">
                <a16:creationId xmlns:a16="http://schemas.microsoft.com/office/drawing/2014/main" id="{3F6058C2-C473-40A7-EF33-9A1BC0D75555}"/>
              </a:ext>
            </a:extLst>
          </p:cNvPr>
          <p:cNvSpPr txBox="1"/>
          <p:nvPr/>
        </p:nvSpPr>
        <p:spPr>
          <a:xfrm>
            <a:off x="3557847" y="1463041"/>
            <a:ext cx="1809405" cy="707886"/>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最近語彙が増えてきた事から、今後も語彙が増える可能性が高いと考える。そのため、より言語的成長が促されるような環境や機会の確保が重要か。</a:t>
            </a:r>
            <a:endParaRPr kumimoji="1" lang="en-US" altLang="ja-JP" sz="8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6668B3FD-8A80-5FB1-43D3-65E2C2669F25}"/>
              </a:ext>
            </a:extLst>
          </p:cNvPr>
          <p:cNvSpPr txBox="1"/>
          <p:nvPr/>
        </p:nvSpPr>
        <p:spPr>
          <a:xfrm>
            <a:off x="3557846" y="2357697"/>
            <a:ext cx="1845426" cy="584775"/>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夏過ぎから集団遊びに参加する機会が増えたという情報から、他利用児への関心が芽生えている様子。</a:t>
            </a:r>
            <a:endParaRPr kumimoji="1" lang="en-US" altLang="ja-JP" sz="800" dirty="0">
              <a:latin typeface="メイリオ" panose="020B0604030504040204" pitchFamily="50" charset="-128"/>
              <a:ea typeface="メイリオ" panose="020B0604030504040204" pitchFamily="50" charset="-128"/>
            </a:endParaRPr>
          </a:p>
          <a:p>
            <a:endParaRPr kumimoji="1" lang="ja-JP" altLang="en-US" sz="8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2A2816E-A69E-B9C6-9E61-9864F3FEAA98}"/>
              </a:ext>
            </a:extLst>
          </p:cNvPr>
          <p:cNvSpPr txBox="1"/>
          <p:nvPr/>
        </p:nvSpPr>
        <p:spPr>
          <a:xfrm>
            <a:off x="3510738" y="3239191"/>
            <a:ext cx="1859282" cy="707886"/>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夏過ぎ頃から担当保育士だけでなく、他利用児に話かける等行動が変化。しかし、双方向性に乏しく、やや強引なコミュニケーションになっているようなので学びが必要か。</a:t>
            </a:r>
            <a:endParaRPr kumimoji="1" lang="en-US" altLang="ja-JP" sz="8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C9522399-3F0B-293A-26E7-19012B6F4BC6}"/>
              </a:ext>
            </a:extLst>
          </p:cNvPr>
          <p:cNvSpPr txBox="1"/>
          <p:nvPr/>
        </p:nvSpPr>
        <p:spPr>
          <a:xfrm>
            <a:off x="3477486" y="4027748"/>
            <a:ext cx="1925786" cy="1569660"/>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家族</a:t>
            </a:r>
            <a:r>
              <a:rPr kumimoji="1" lang="en-US" altLang="ja-JP" sz="800" dirty="0">
                <a:latin typeface="メイリオ" panose="020B0604030504040204" pitchFamily="50" charset="-128"/>
                <a:ea typeface="メイリオ" panose="020B0604030504040204" pitchFamily="50" charset="-128"/>
              </a:rPr>
              <a:t>】</a:t>
            </a:r>
          </a:p>
          <a:p>
            <a:r>
              <a:rPr kumimoji="1" lang="ja-JP" altLang="en-US" sz="800" dirty="0">
                <a:latin typeface="メイリオ" panose="020B0604030504040204" pitchFamily="50" charset="-128"/>
                <a:ea typeface="メイリオ" panose="020B0604030504040204" pitchFamily="50" charset="-128"/>
              </a:rPr>
              <a:t>両親とも焦らず</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くんのペースで成長するようにと願いつつ、経済的な事や兄弟の関係等の心配もしている。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（兄には自分の時間等を大切にして欲しい、という願いから）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協力的な姿勢があり関係機関との関係性も構築し易い印象</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兄は</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くんに優しく接している。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一緒に通学出来る事や「いっぽ」で遊べる事も楽しみにしている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F806D88-623D-13F6-ADB3-D4BBD8DD6AD2}"/>
              </a:ext>
            </a:extLst>
          </p:cNvPr>
          <p:cNvSpPr txBox="1"/>
          <p:nvPr/>
        </p:nvSpPr>
        <p:spPr>
          <a:xfrm>
            <a:off x="5403272" y="1383700"/>
            <a:ext cx="1154806" cy="1569660"/>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rPr>
              <a:t>歳時点の</a:t>
            </a:r>
            <a:r>
              <a:rPr kumimoji="1" lang="en-US" altLang="ja-JP" sz="800" dirty="0">
                <a:latin typeface="メイリオ" panose="020B0604030504040204" pitchFamily="50" charset="-128"/>
                <a:ea typeface="メイリオ" panose="020B0604030504040204" pitchFamily="50" charset="-128"/>
              </a:rPr>
              <a:t>WISK-Ⅳ</a:t>
            </a:r>
            <a:r>
              <a:rPr kumimoji="1" lang="ja-JP" altLang="en-US" sz="800" dirty="0">
                <a:latin typeface="メイリオ" panose="020B0604030504040204" pitchFamily="50" charset="-128"/>
                <a:ea typeface="メイリオ" panose="020B0604030504040204" pitchFamily="50" charset="-128"/>
              </a:rPr>
              <a:t>の結果では言語理解が顕著に下位であった。知覚推理が本人のなかでは高めの評価が出た。</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視覚優位な特徴があるか。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本人にとっての分かり易さを大切にしていく必要があると考える。</a:t>
            </a:r>
            <a:endParaRPr kumimoji="1" lang="en-US" altLang="ja-JP" sz="8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C21DF2B1-DD14-32DD-397F-E4D809553554}"/>
              </a:ext>
            </a:extLst>
          </p:cNvPr>
          <p:cNvSpPr txBox="1"/>
          <p:nvPr/>
        </p:nvSpPr>
        <p:spPr>
          <a:xfrm>
            <a:off x="5406041" y="3140455"/>
            <a:ext cx="1154805" cy="1077218"/>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では担当者の言語による一斉指示への理解は低く、他児の動きを見てワンテンポ遅れて行動する事が多いので、手掛かりになる情報提供を実施している。</a:t>
            </a:r>
            <a:endParaRPr kumimoji="1" lang="en-US" altLang="ja-JP" sz="8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27AA683-46CA-F6EF-05F3-8F679B5B013B}"/>
              </a:ext>
            </a:extLst>
          </p:cNvPr>
          <p:cNvSpPr txBox="1"/>
          <p:nvPr/>
        </p:nvSpPr>
        <p:spPr>
          <a:xfrm>
            <a:off x="421176" y="1709569"/>
            <a:ext cx="1054678" cy="1692771"/>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お友だちが欲しい</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お兄ちゃんと一緒に学校に行くのが楽しみ（ランドセルも購入した！）</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放課後児童クラブって？</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放課後等デイサービスって？</a:t>
            </a:r>
            <a:endParaRPr kumimoji="1" lang="en-US" altLang="ja-JP" sz="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36DC4A1-2C8D-46EC-4576-C5466C1E490F}"/>
              </a:ext>
            </a:extLst>
          </p:cNvPr>
          <p:cNvSpPr txBox="1"/>
          <p:nvPr/>
        </p:nvSpPr>
        <p:spPr>
          <a:xfrm>
            <a:off x="1475853" y="1506091"/>
            <a:ext cx="1885255" cy="427809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１．友だちが欲しいという希望を推察する根拠としてのエピソード等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で夏過ぎから集団遊びに参加する機会が増え、他利用児に話しかけるような行動が増えた。やや一方的な傾向ではある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２．家族関係と家族の想い</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⇒家庭訪問を実施した。</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父：毎週末、兄のスイミングに</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君を連れて行くなど、育児に協力的・</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くんの成長を願っている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母：</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のママ友の存在が大きく、不安もあるが前向きに考えている。最近の</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くんの成長が大きく影響している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兄：</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くんと仲が良いが、時々ゲームの邪魔をされるとケンカになる。友だちも多く、快活な少年</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３．本人の特性など</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⇒最近、</a:t>
            </a:r>
            <a:r>
              <a:rPr kumimoji="1" lang="en-US" altLang="ja-JP" sz="800" dirty="0">
                <a:latin typeface="メイリオ" panose="020B0604030504040204" pitchFamily="50" charset="-128"/>
                <a:ea typeface="メイリオ" panose="020B0604030504040204" pitchFamily="50" charset="-128"/>
              </a:rPr>
              <a:t>WISK-Ⅳ</a:t>
            </a:r>
            <a:r>
              <a:rPr kumimoji="1" lang="ja-JP" altLang="en-US" sz="800" dirty="0">
                <a:latin typeface="メイリオ" panose="020B0604030504040204" pitchFamily="50" charset="-128"/>
                <a:ea typeface="メイリオ" panose="020B0604030504040204" pitchFamily="50" charset="-128"/>
              </a:rPr>
              <a:t>を実施したと母から聞いたので結果を教えてもらえるようにアプローチする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４．地域で活用可能な資源情報</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⇒公園は徒歩圏、本人が好きな遊具はブランコ（浮遊感が好き？）</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５．上記に関連して兄のスイミング</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に対するＡくんの興味の程度</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⇒水は好きだが、顔に水がかかるのは苦手（入浴時の様子：母談）</a:t>
            </a:r>
            <a:endParaRPr kumimoji="1" lang="en-US" altLang="ja-JP" sz="8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A2D83EE-FD51-952C-9168-61C0F411E31A}"/>
              </a:ext>
            </a:extLst>
          </p:cNvPr>
          <p:cNvSpPr txBox="1"/>
          <p:nvPr/>
        </p:nvSpPr>
        <p:spPr>
          <a:xfrm>
            <a:off x="421176" y="5868479"/>
            <a:ext cx="8259475" cy="3693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家族の中で本人のペースで成長しており、成長に応じて新たな関心や意欲が喚起されていることから今後のさらなる成長に期待。ライフステージの移行へ配慮しつつ、より良い環境設定が重要。</a:t>
            </a:r>
            <a:endParaRPr kumimoji="1" lang="en-US" altLang="ja-JP" sz="9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96F275D-83EF-893D-8FE2-8C7621E51E24}"/>
              </a:ext>
            </a:extLst>
          </p:cNvPr>
          <p:cNvSpPr txBox="1"/>
          <p:nvPr/>
        </p:nvSpPr>
        <p:spPr>
          <a:xfrm>
            <a:off x="6587676" y="1363900"/>
            <a:ext cx="1375223" cy="3416320"/>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①友だちへの関心</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が高まっている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事から、</a:t>
            </a:r>
            <a:r>
              <a:rPr kumimoji="1" lang="en-US" altLang="ja-JP" sz="800" dirty="0">
                <a:latin typeface="メイリオ" panose="020B0604030504040204" pitchFamily="50" charset="-128"/>
                <a:ea typeface="メイリオ" panose="020B0604030504040204" pitchFamily="50" charset="-128"/>
              </a:rPr>
              <a:t>4</a:t>
            </a:r>
            <a:r>
              <a:rPr kumimoji="1" lang="ja-JP" altLang="en-US" sz="800" dirty="0">
                <a:latin typeface="メイリオ" panose="020B0604030504040204" pitchFamily="50" charset="-128"/>
                <a:ea typeface="メイリオ" panose="020B0604030504040204" pitchFamily="50" charset="-128"/>
              </a:rPr>
              <a:t>月以降</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もそれぞれの場所</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で成功体験を蓄積</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出来るように配慮</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②体力面等を考慮</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し、必要以上に</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予定を詰め込み</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過ぎない</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③兄への過度な負担</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増は避ける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④新らしい環境に</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ついて</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くんが</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分かり易いよう</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に見学や体験の　</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機会を設定する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⑤</a:t>
            </a:r>
            <a:r>
              <a:rPr kumimoji="1" lang="en-US" altLang="ja-JP" sz="800" dirty="0">
                <a:latin typeface="メイリオ" panose="020B0604030504040204" pitchFamily="50" charset="-128"/>
                <a:ea typeface="メイリオ" panose="020B0604030504040204" pitchFamily="50" charset="-128"/>
              </a:rPr>
              <a:t>Tomorrow</a:t>
            </a:r>
            <a:r>
              <a:rPr kumimoji="1" lang="ja-JP" altLang="en-US" sz="800" dirty="0">
                <a:latin typeface="メイリオ" panose="020B0604030504040204" pitchFamily="50" charset="-128"/>
                <a:ea typeface="メイリオ" panose="020B0604030504040204" pitchFamily="50" charset="-128"/>
              </a:rPr>
              <a:t>の支援</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の共有と継続</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1AC59CAE-B882-2C24-1F55-537F963D307C}"/>
              </a:ext>
            </a:extLst>
          </p:cNvPr>
          <p:cNvSpPr txBox="1"/>
          <p:nvPr/>
        </p:nvSpPr>
        <p:spPr>
          <a:xfrm>
            <a:off x="7671953" y="1356626"/>
            <a:ext cx="1190827" cy="2431435"/>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①</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くんのコミュニ</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ケーションの特徴</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や配慮点等の共有</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化</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②</a:t>
            </a:r>
            <a:r>
              <a:rPr kumimoji="1" lang="en-US" altLang="ja-JP" sz="800" dirty="0">
                <a:latin typeface="メイリオ" panose="020B0604030504040204" pitchFamily="50" charset="-128"/>
                <a:ea typeface="メイリオ" panose="020B0604030504040204" pitchFamily="50" charset="-128"/>
              </a:rPr>
              <a:t>A</a:t>
            </a:r>
            <a:r>
              <a:rPr kumimoji="1" lang="ja-JP" altLang="en-US" sz="800" dirty="0">
                <a:latin typeface="メイリオ" panose="020B0604030504040204" pitchFamily="50" charset="-128"/>
                <a:ea typeface="メイリオ" panose="020B0604030504040204" pitchFamily="50" charset="-128"/>
              </a:rPr>
              <a:t>くんのリラックス</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日を確保する</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③体験利用の実施</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（スイミングも？）</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④チーム内での情報共有の方法や仕組み作り</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上記</a:t>
            </a:r>
            <a:r>
              <a:rPr kumimoji="1" lang="en-US" altLang="ja-JP" sz="800" dirty="0">
                <a:latin typeface="メイリオ" panose="020B0604030504040204" pitchFamily="50" charset="-128"/>
                <a:ea typeface="メイリオ" panose="020B0604030504040204" pitchFamily="50" charset="-128"/>
              </a:rPr>
              <a:t>5</a:t>
            </a:r>
            <a:r>
              <a:rPr kumimoji="1" lang="ja-JP" altLang="en-US" sz="800" dirty="0">
                <a:latin typeface="メイリオ" panose="020B0604030504040204" pitchFamily="50" charset="-128"/>
                <a:ea typeface="メイリオ" panose="020B0604030504040204" pitchFamily="50" charset="-128"/>
              </a:rPr>
              <a:t>点についてサービス担当者会議で共有していく</a:t>
            </a:r>
            <a:endParaRPr kumimoji="1" lang="en-US" altLang="ja-JP" sz="800" dirty="0">
              <a:latin typeface="メイリオ" panose="020B0604030504040204" pitchFamily="50" charset="-128"/>
              <a:ea typeface="メイリオ" panose="020B0604030504040204" pitchFamily="50" charset="-128"/>
            </a:endParaRPr>
          </a:p>
          <a:p>
            <a:endParaRPr kumimoji="1" lang="en-US"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DB49AC-DE89-42C6-81AB-4EBE82C0E76F}"/>
              </a:ext>
            </a:extLst>
          </p:cNvPr>
          <p:cNvSpPr>
            <a:spLocks noGrp="1"/>
          </p:cNvSpPr>
          <p:nvPr>
            <p:ph type="title"/>
          </p:nvPr>
        </p:nvSpPr>
        <p:spPr>
          <a:xfrm>
            <a:off x="670853" y="34165"/>
            <a:ext cx="7886700" cy="1325563"/>
          </a:xfrm>
        </p:spPr>
        <p:txBody>
          <a:bodyPr>
            <a:normAutofit/>
          </a:bodyPr>
          <a:lstStyle/>
          <a:p>
            <a:r>
              <a:rPr lang="ja-JP" altLang="en-US" sz="3600" dirty="0">
                <a:latin typeface="Meiryo" panose="020B0604030504040204" pitchFamily="34" charset="-128"/>
                <a:ea typeface="Meiryo" panose="020B0604030504040204" pitchFamily="34" charset="-128"/>
              </a:rPr>
              <a:t>演習プログラム</a:t>
            </a:r>
            <a:endParaRPr kumimoji="1" lang="ja-JP" altLang="en-US" sz="3600" dirty="0">
              <a:latin typeface="Meiryo" panose="020B0604030504040204" pitchFamily="34" charset="-128"/>
              <a:ea typeface="Meiryo" panose="020B0604030504040204" pitchFamily="34" charset="-128"/>
            </a:endParaRPr>
          </a:p>
        </p:txBody>
      </p:sp>
      <p:graphicFrame>
        <p:nvGraphicFramePr>
          <p:cNvPr id="4" name="表 5">
            <a:extLst>
              <a:ext uri="{FF2B5EF4-FFF2-40B4-BE49-F238E27FC236}">
                <a16:creationId xmlns:a16="http://schemas.microsoft.com/office/drawing/2014/main" id="{DDDEF871-BFE6-40AF-B807-D176CE9E5F2F}"/>
              </a:ext>
            </a:extLst>
          </p:cNvPr>
          <p:cNvGraphicFramePr>
            <a:graphicFrameLocks noGrp="1"/>
          </p:cNvGraphicFramePr>
          <p:nvPr>
            <p:extLst>
              <p:ext uri="{D42A27DB-BD31-4B8C-83A1-F6EECF244321}">
                <p14:modId xmlns:p14="http://schemas.microsoft.com/office/powerpoint/2010/main" val="1609068447"/>
              </p:ext>
            </p:extLst>
          </p:nvPr>
        </p:nvGraphicFramePr>
        <p:xfrm>
          <a:off x="436098" y="1427747"/>
          <a:ext cx="8454684" cy="4018548"/>
        </p:xfrm>
        <a:graphic>
          <a:graphicData uri="http://schemas.openxmlformats.org/drawingml/2006/table">
            <a:tbl>
              <a:tblPr firstRow="1" bandRow="1">
                <a:tableStyleId>{5C22544A-7EE6-4342-B048-85BDC9FD1C3A}</a:tableStyleId>
              </a:tblPr>
              <a:tblGrid>
                <a:gridCol w="548410">
                  <a:extLst>
                    <a:ext uri="{9D8B030D-6E8A-4147-A177-3AD203B41FA5}">
                      <a16:colId xmlns:a16="http://schemas.microsoft.com/office/drawing/2014/main" val="4079139237"/>
                    </a:ext>
                  </a:extLst>
                </a:gridCol>
                <a:gridCol w="1843098">
                  <a:extLst>
                    <a:ext uri="{9D8B030D-6E8A-4147-A177-3AD203B41FA5}">
                      <a16:colId xmlns:a16="http://schemas.microsoft.com/office/drawing/2014/main" val="3714188536"/>
                    </a:ext>
                  </a:extLst>
                </a:gridCol>
                <a:gridCol w="3872997">
                  <a:extLst>
                    <a:ext uri="{9D8B030D-6E8A-4147-A177-3AD203B41FA5}">
                      <a16:colId xmlns:a16="http://schemas.microsoft.com/office/drawing/2014/main" val="2891620001"/>
                    </a:ext>
                  </a:extLst>
                </a:gridCol>
                <a:gridCol w="2190179">
                  <a:extLst>
                    <a:ext uri="{9D8B030D-6E8A-4147-A177-3AD203B41FA5}">
                      <a16:colId xmlns:a16="http://schemas.microsoft.com/office/drawing/2014/main" val="341456951"/>
                    </a:ext>
                  </a:extLst>
                </a:gridCol>
              </a:tblGrid>
              <a:tr h="519764">
                <a:tc>
                  <a:txBody>
                    <a:bodyPr/>
                    <a:lstStyle/>
                    <a:p>
                      <a:pPr algn="ctr"/>
                      <a:endParaRPr kumimoji="1" lang="ja-JP" altLang="en-US" sz="1800" dirty="0"/>
                    </a:p>
                  </a:txBody>
                  <a:tcPr anchor="ctr"/>
                </a:tc>
                <a:tc>
                  <a:txBody>
                    <a:bodyPr/>
                    <a:lstStyle/>
                    <a:p>
                      <a:pPr algn="ctr"/>
                      <a:r>
                        <a:rPr kumimoji="1" lang="ja-JP" altLang="en-US" sz="1800" dirty="0"/>
                        <a:t>時間（累計）</a:t>
                      </a:r>
                    </a:p>
                  </a:txBody>
                  <a:tcPr anchor="ctr"/>
                </a:tc>
                <a:tc>
                  <a:txBody>
                    <a:bodyPr/>
                    <a:lstStyle/>
                    <a:p>
                      <a:pPr algn="ctr"/>
                      <a:r>
                        <a:rPr kumimoji="1" lang="ja-JP" altLang="en-US" sz="1800" dirty="0"/>
                        <a:t>内容</a:t>
                      </a:r>
                    </a:p>
                  </a:txBody>
                  <a:tcPr anchor="ctr"/>
                </a:tc>
                <a:tc>
                  <a:txBody>
                    <a:bodyPr/>
                    <a:lstStyle/>
                    <a:p>
                      <a:pPr algn="ctr"/>
                      <a:r>
                        <a:rPr kumimoji="1" lang="ja-JP" altLang="en-US" sz="1800" dirty="0"/>
                        <a:t>その他</a:t>
                      </a:r>
                    </a:p>
                  </a:txBody>
                  <a:tcPr anchor="ctr"/>
                </a:tc>
                <a:extLst>
                  <a:ext uri="{0D108BD9-81ED-4DB2-BD59-A6C34878D82A}">
                    <a16:rowId xmlns:a16="http://schemas.microsoft.com/office/drawing/2014/main" val="2926253357"/>
                  </a:ext>
                </a:extLst>
              </a:tr>
              <a:tr h="909588">
                <a:tc>
                  <a:txBody>
                    <a:bodyPr/>
                    <a:lstStyle/>
                    <a:p>
                      <a:pPr algn="ctr"/>
                      <a:r>
                        <a:rPr kumimoji="1" lang="ja-JP" altLang="en-US" sz="1800" dirty="0"/>
                        <a:t>１</a:t>
                      </a:r>
                    </a:p>
                  </a:txBody>
                  <a:tcPr anchor="ctr"/>
                </a:tc>
                <a:tc>
                  <a:txBody>
                    <a:bodyPr/>
                    <a:lstStyle/>
                    <a:p>
                      <a:pPr algn="r"/>
                      <a:r>
                        <a:rPr kumimoji="1" lang="en-US" altLang="ja-JP" sz="1800" dirty="0"/>
                        <a:t>5</a:t>
                      </a:r>
                      <a:r>
                        <a:rPr kumimoji="1" lang="ja-JP" altLang="en-US" sz="1800" dirty="0"/>
                        <a:t>分  （</a:t>
                      </a:r>
                      <a:r>
                        <a:rPr kumimoji="1" lang="en-US" altLang="ja-JP" sz="1800" dirty="0"/>
                        <a:t>5</a:t>
                      </a:r>
                      <a:r>
                        <a:rPr kumimoji="1" lang="ja-JP" altLang="en-US" sz="1800" dirty="0"/>
                        <a:t>分）</a:t>
                      </a:r>
                    </a:p>
                  </a:txBody>
                  <a:tcPr anchor="ctr"/>
                </a:tc>
                <a:tc>
                  <a:txBody>
                    <a:bodyPr/>
                    <a:lstStyle/>
                    <a:p>
                      <a:pPr algn="l"/>
                      <a:r>
                        <a:rPr kumimoji="1" lang="ja-JP" altLang="en-US" sz="1800" dirty="0"/>
                        <a:t>演習目的ならびにプログラムの確認</a:t>
                      </a:r>
                    </a:p>
                  </a:txBody>
                  <a:tcPr anchor="ctr"/>
                </a:tc>
                <a:tc>
                  <a:txBody>
                    <a:bodyPr/>
                    <a:lstStyle/>
                    <a:p>
                      <a:pPr algn="l"/>
                      <a:endParaRPr kumimoji="1" lang="en-US" altLang="ja-JP" sz="1800" dirty="0"/>
                    </a:p>
                  </a:txBody>
                  <a:tcPr anchor="ctr"/>
                </a:tc>
                <a:extLst>
                  <a:ext uri="{0D108BD9-81ED-4DB2-BD59-A6C34878D82A}">
                    <a16:rowId xmlns:a16="http://schemas.microsoft.com/office/drawing/2014/main" val="2382834004"/>
                  </a:ext>
                </a:extLst>
              </a:tr>
              <a:tr h="519764">
                <a:tc>
                  <a:txBody>
                    <a:bodyPr/>
                    <a:lstStyle/>
                    <a:p>
                      <a:pPr algn="ctr"/>
                      <a:r>
                        <a:rPr kumimoji="1" lang="ja-JP" altLang="en-US" sz="1800" dirty="0"/>
                        <a:t>２</a:t>
                      </a:r>
                    </a:p>
                  </a:txBody>
                  <a:tcPr anchor="ctr"/>
                </a:tc>
                <a:tc>
                  <a:txBody>
                    <a:bodyPr/>
                    <a:lstStyle/>
                    <a:p>
                      <a:pPr algn="r"/>
                      <a:r>
                        <a:rPr kumimoji="1" lang="en-US" altLang="ja-JP" sz="1800" dirty="0"/>
                        <a:t>30</a:t>
                      </a:r>
                      <a:r>
                        <a:rPr kumimoji="1" lang="ja-JP" altLang="en-US" sz="1800" dirty="0"/>
                        <a:t>分  （</a:t>
                      </a:r>
                      <a:r>
                        <a:rPr kumimoji="1" lang="en-US" altLang="ja-JP" sz="1800" dirty="0"/>
                        <a:t>35</a:t>
                      </a:r>
                      <a:r>
                        <a:rPr kumimoji="1" lang="ja-JP" altLang="en-US" sz="1800" dirty="0"/>
                        <a:t>分）</a:t>
                      </a:r>
                    </a:p>
                  </a:txBody>
                  <a:tcPr anchor="ctr"/>
                </a:tc>
                <a:tc>
                  <a:txBody>
                    <a:bodyPr/>
                    <a:lstStyle/>
                    <a:p>
                      <a:pPr algn="l"/>
                      <a:r>
                        <a:rPr kumimoji="1" lang="ja-JP" altLang="en-US" sz="1800" dirty="0"/>
                        <a:t>演習１</a:t>
                      </a:r>
                      <a:endParaRPr kumimoji="1" lang="en-US" altLang="ja-JP" sz="1800" dirty="0"/>
                    </a:p>
                    <a:p>
                      <a:pPr algn="l"/>
                      <a:r>
                        <a:rPr kumimoji="1" lang="ja-JP" altLang="en-US" sz="1800" dirty="0"/>
                        <a:t>（個人ワーク・グループワーク）</a:t>
                      </a:r>
                    </a:p>
                  </a:txBody>
                  <a:tcPr anchor="ctr"/>
                </a:tc>
                <a:tc>
                  <a:txBody>
                    <a:bodyPr/>
                    <a:lstStyle/>
                    <a:p>
                      <a:pPr algn="l"/>
                      <a:r>
                        <a:rPr kumimoji="1" lang="ja-JP" altLang="en-US" sz="1800" dirty="0"/>
                        <a:t>内容は別頁で紹介</a:t>
                      </a:r>
                    </a:p>
                  </a:txBody>
                  <a:tcPr anchor="ctr"/>
                </a:tc>
                <a:extLst>
                  <a:ext uri="{0D108BD9-81ED-4DB2-BD59-A6C34878D82A}">
                    <a16:rowId xmlns:a16="http://schemas.microsoft.com/office/drawing/2014/main" val="2883875208"/>
                  </a:ext>
                </a:extLst>
              </a:tr>
              <a:tr h="519764">
                <a:tc>
                  <a:txBody>
                    <a:bodyPr/>
                    <a:lstStyle/>
                    <a:p>
                      <a:pPr algn="ctr"/>
                      <a:r>
                        <a:rPr kumimoji="1" lang="ja-JP" altLang="en-US" sz="1800" dirty="0"/>
                        <a:t>３</a:t>
                      </a:r>
                    </a:p>
                  </a:txBody>
                  <a:tcPr anchor="ctr"/>
                </a:tc>
                <a:tc>
                  <a:txBody>
                    <a:bodyPr/>
                    <a:lstStyle/>
                    <a:p>
                      <a:pPr algn="r"/>
                      <a:r>
                        <a:rPr kumimoji="1" lang="en-US" altLang="ja-JP" sz="1800" dirty="0"/>
                        <a:t>15</a:t>
                      </a:r>
                      <a:r>
                        <a:rPr kumimoji="1" lang="ja-JP" altLang="en-US" sz="1800" dirty="0"/>
                        <a:t>分  （</a:t>
                      </a:r>
                      <a:r>
                        <a:rPr kumimoji="1" lang="en-US" altLang="ja-JP" sz="1800" dirty="0"/>
                        <a:t>50</a:t>
                      </a:r>
                      <a:r>
                        <a:rPr kumimoji="1" lang="ja-JP" altLang="en-US" sz="1800" dirty="0"/>
                        <a:t>分）</a:t>
                      </a:r>
                    </a:p>
                  </a:txBody>
                  <a:tcPr anchor="ctr"/>
                </a:tc>
                <a:tc>
                  <a:txBody>
                    <a:bodyPr/>
                    <a:lstStyle/>
                    <a:p>
                      <a:pPr algn="l"/>
                      <a:r>
                        <a:rPr kumimoji="1" lang="ja-JP" altLang="en-US" sz="1800" dirty="0"/>
                        <a:t>まとめ１</a:t>
                      </a:r>
                      <a:endParaRPr kumimoji="1" lang="en-US" altLang="ja-JP" sz="1800" dirty="0"/>
                    </a:p>
                  </a:txBody>
                  <a:tcPr anchor="ctr"/>
                </a:tc>
                <a:tc>
                  <a:txBody>
                    <a:bodyPr/>
                    <a:lstStyle/>
                    <a:p>
                      <a:pPr algn="l"/>
                      <a:endParaRPr kumimoji="1" lang="ja-JP" altLang="en-US" sz="1800" dirty="0"/>
                    </a:p>
                  </a:txBody>
                  <a:tcPr anchor="ctr"/>
                </a:tc>
                <a:extLst>
                  <a:ext uri="{0D108BD9-81ED-4DB2-BD59-A6C34878D82A}">
                    <a16:rowId xmlns:a16="http://schemas.microsoft.com/office/drawing/2014/main" val="1233109919"/>
                  </a:ext>
                </a:extLst>
              </a:tr>
              <a:tr h="909588">
                <a:tc>
                  <a:txBody>
                    <a:bodyPr/>
                    <a:lstStyle/>
                    <a:p>
                      <a:pPr algn="ctr"/>
                      <a:r>
                        <a:rPr kumimoji="1" lang="ja-JP" altLang="en-US" sz="1800" dirty="0"/>
                        <a:t>４</a:t>
                      </a:r>
                    </a:p>
                  </a:txBody>
                  <a:tcPr anchor="ctr"/>
                </a:tc>
                <a:tc>
                  <a:txBody>
                    <a:bodyPr/>
                    <a:lstStyle/>
                    <a:p>
                      <a:pPr algn="r"/>
                      <a:r>
                        <a:rPr kumimoji="1" lang="en-US" altLang="ja-JP" sz="1800" dirty="0"/>
                        <a:t>60</a:t>
                      </a:r>
                      <a:r>
                        <a:rPr kumimoji="1" lang="ja-JP" altLang="en-US" sz="1800" dirty="0"/>
                        <a:t>分（</a:t>
                      </a:r>
                      <a:r>
                        <a:rPr kumimoji="1" lang="en-US" altLang="ja-JP" sz="1800" dirty="0"/>
                        <a:t>110</a:t>
                      </a:r>
                      <a:r>
                        <a:rPr kumimoji="1" lang="ja-JP" altLang="en-US" sz="1800" dirty="0"/>
                        <a:t>分）</a:t>
                      </a:r>
                    </a:p>
                  </a:txBody>
                  <a:tcPr anchor="ctr"/>
                </a:tc>
                <a:tc>
                  <a:txBody>
                    <a:bodyPr/>
                    <a:lstStyle/>
                    <a:p>
                      <a:pPr algn="l"/>
                      <a:r>
                        <a:rPr kumimoji="1" lang="ja-JP" altLang="en-US" sz="1800" dirty="0"/>
                        <a:t>演習２</a:t>
                      </a:r>
                      <a:endParaRPr kumimoji="1" lang="en-US" altLang="ja-JP" sz="1800" dirty="0"/>
                    </a:p>
                    <a:p>
                      <a:pPr algn="l"/>
                      <a:r>
                        <a:rPr kumimoji="1" lang="ja-JP" altLang="en-US" sz="1800" dirty="0"/>
                        <a:t>（グループワーク・模擬会議）</a:t>
                      </a:r>
                    </a:p>
                  </a:txBody>
                  <a:tcPr anchor="ctr"/>
                </a:tc>
                <a:tc>
                  <a:txBody>
                    <a:bodyPr/>
                    <a:lstStyle/>
                    <a:p>
                      <a:pPr algn="l"/>
                      <a:r>
                        <a:rPr kumimoji="1" lang="ja-JP" altLang="en-US" sz="1800" dirty="0"/>
                        <a:t>内容は別頁で紹介</a:t>
                      </a:r>
                    </a:p>
                  </a:txBody>
                  <a:tcPr anchor="ctr"/>
                </a:tc>
                <a:extLst>
                  <a:ext uri="{0D108BD9-81ED-4DB2-BD59-A6C34878D82A}">
                    <a16:rowId xmlns:a16="http://schemas.microsoft.com/office/drawing/2014/main" val="2179545459"/>
                  </a:ext>
                </a:extLst>
              </a:tr>
              <a:tr h="519764">
                <a:tc>
                  <a:txBody>
                    <a:bodyPr/>
                    <a:lstStyle/>
                    <a:p>
                      <a:pPr algn="ctr"/>
                      <a:r>
                        <a:rPr kumimoji="1" lang="ja-JP" altLang="en-US" sz="1800" dirty="0"/>
                        <a:t>５</a:t>
                      </a:r>
                    </a:p>
                  </a:txBody>
                  <a:tcPr anchor="ctr"/>
                </a:tc>
                <a:tc>
                  <a:txBody>
                    <a:bodyPr/>
                    <a:lstStyle/>
                    <a:p>
                      <a:pPr algn="r"/>
                      <a:r>
                        <a:rPr kumimoji="1" lang="en-US" altLang="ja-JP" sz="1800" dirty="0"/>
                        <a:t>10</a:t>
                      </a:r>
                      <a:r>
                        <a:rPr kumimoji="1" lang="ja-JP" altLang="en-US" sz="1800" dirty="0"/>
                        <a:t>分（</a:t>
                      </a:r>
                      <a:r>
                        <a:rPr kumimoji="1" lang="en-US" altLang="ja-JP" sz="1800" dirty="0"/>
                        <a:t>120</a:t>
                      </a:r>
                      <a:r>
                        <a:rPr kumimoji="1" lang="ja-JP" altLang="en-US" sz="1800" dirty="0"/>
                        <a:t>分）</a:t>
                      </a:r>
                    </a:p>
                  </a:txBody>
                  <a:tcPr anchor="ctr"/>
                </a:tc>
                <a:tc>
                  <a:txBody>
                    <a:bodyPr/>
                    <a:lstStyle/>
                    <a:p>
                      <a:pPr algn="l"/>
                      <a:r>
                        <a:rPr kumimoji="1" lang="ja-JP" altLang="en-US" sz="1800" dirty="0"/>
                        <a:t>まとめ２</a:t>
                      </a:r>
                    </a:p>
                  </a:txBody>
                  <a:tcPr anchor="ctr"/>
                </a:tc>
                <a:tc>
                  <a:txBody>
                    <a:bodyPr/>
                    <a:lstStyle/>
                    <a:p>
                      <a:pPr algn="l"/>
                      <a:endParaRPr kumimoji="1" lang="ja-JP" altLang="en-US" sz="1800" dirty="0"/>
                    </a:p>
                  </a:txBody>
                  <a:tcPr anchor="ctr"/>
                </a:tc>
                <a:extLst>
                  <a:ext uri="{0D108BD9-81ED-4DB2-BD59-A6C34878D82A}">
                    <a16:rowId xmlns:a16="http://schemas.microsoft.com/office/drawing/2014/main" val="3904388468"/>
                  </a:ext>
                </a:extLst>
              </a:tr>
            </a:tbl>
          </a:graphicData>
        </a:graphic>
      </p:graphicFrame>
      <p:sp>
        <p:nvSpPr>
          <p:cNvPr id="5" name="テキスト ボックス 4">
            <a:extLst>
              <a:ext uri="{FF2B5EF4-FFF2-40B4-BE49-F238E27FC236}">
                <a16:creationId xmlns:a16="http://schemas.microsoft.com/office/drawing/2014/main" id="{8738FBD0-7473-4E78-9803-FA2BC9B685F1}"/>
              </a:ext>
            </a:extLst>
          </p:cNvPr>
          <p:cNvSpPr txBox="1"/>
          <p:nvPr/>
        </p:nvSpPr>
        <p:spPr>
          <a:xfrm>
            <a:off x="436098" y="5559307"/>
            <a:ext cx="8356210" cy="369332"/>
          </a:xfrm>
          <a:prstGeom prst="rect">
            <a:avLst/>
          </a:prstGeom>
          <a:noFill/>
        </p:spPr>
        <p:txBody>
          <a:bodyPr wrap="square" rtlCol="0">
            <a:spAutoFit/>
          </a:bodyPr>
          <a:lstStyle/>
          <a:p>
            <a:r>
              <a:rPr kumimoji="1" lang="ja-JP" altLang="en-US" dirty="0"/>
              <a:t>事例の設定については別頁で紹介します</a:t>
            </a:r>
            <a:endParaRPr kumimoji="1" lang="en-US" altLang="ja-JP" dirty="0"/>
          </a:p>
        </p:txBody>
      </p:sp>
      <p:sp>
        <p:nvSpPr>
          <p:cNvPr id="3" name="正方形/長方形 2">
            <a:extLst>
              <a:ext uri="{FF2B5EF4-FFF2-40B4-BE49-F238E27FC236}">
                <a16:creationId xmlns:a16="http://schemas.microsoft.com/office/drawing/2014/main" id="{6EFD22D8-1DE4-183B-5C04-74239538CC71}"/>
              </a:ext>
            </a:extLst>
          </p:cNvPr>
          <p:cNvSpPr/>
          <p:nvPr/>
        </p:nvSpPr>
        <p:spPr>
          <a:xfrm>
            <a:off x="359762" y="4032353"/>
            <a:ext cx="8546010" cy="10043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4424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92302" y="467147"/>
            <a:ext cx="8525774" cy="5909925"/>
          </a:xfrm>
          <a:prstGeom prst="rect">
            <a:avLst/>
          </a:prstGeom>
          <a:noFill/>
          <a:ln w="9525">
            <a:solidFill>
              <a:schemeClr val="tx1"/>
            </a:solidFill>
            <a:miter lim="800000"/>
            <a:headEnd/>
            <a:tailEnd/>
          </a:ln>
        </p:spPr>
      </p:pic>
      <p:sp>
        <p:nvSpPr>
          <p:cNvPr id="2" name="フッター プレースホルダ 1"/>
          <p:cNvSpPr>
            <a:spLocks noGrp="1"/>
          </p:cNvSpPr>
          <p:nvPr>
            <p:ph type="ftr" sz="quarter" idx="11"/>
          </p:nvPr>
        </p:nvSpPr>
        <p:spPr>
          <a:xfrm>
            <a:off x="0" y="6437032"/>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30</a:t>
            </a:fld>
            <a:endParaRPr lang="en-US"/>
          </a:p>
        </p:txBody>
      </p:sp>
      <p:sp>
        <p:nvSpPr>
          <p:cNvPr id="5" name="Rectangle 2"/>
          <p:cNvSpPr txBox="1">
            <a:spLocks noChangeArrowheads="1"/>
          </p:cNvSpPr>
          <p:nvPr/>
        </p:nvSpPr>
        <p:spPr>
          <a:xfrm>
            <a:off x="292301" y="9946"/>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dirty="0">
                <a:latin typeface="メイリオ"/>
                <a:ea typeface="メイリオ"/>
                <a:cs typeface="メイリオ"/>
              </a:rPr>
              <a:t>障害児支援</a:t>
            </a:r>
            <a:r>
              <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rPr>
              <a:t>利用計画（</a:t>
            </a:r>
            <a:r>
              <a:rPr kumimoji="1" lang="ja-JP" altLang="en-US" sz="1600" b="1" noProof="0" dirty="0">
                <a:latin typeface="メイリオ"/>
                <a:ea typeface="メイリオ"/>
                <a:cs typeface="メイリオ"/>
              </a:rPr>
              <a:t>案）</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』(p.20-p.23)</a:t>
            </a:r>
            <a:endParaRPr kumimoji="1" lang="ja-JP" altLang="en-US" sz="900" dirty="0"/>
          </a:p>
        </p:txBody>
      </p:sp>
      <p:sp>
        <p:nvSpPr>
          <p:cNvPr id="4" name="テキスト ボックス 3">
            <a:extLst>
              <a:ext uri="{FF2B5EF4-FFF2-40B4-BE49-F238E27FC236}">
                <a16:creationId xmlns:a16="http://schemas.microsoft.com/office/drawing/2014/main" id="{7F638DEE-99B8-7612-4504-AB1968A17B37}"/>
              </a:ext>
            </a:extLst>
          </p:cNvPr>
          <p:cNvSpPr txBox="1"/>
          <p:nvPr/>
        </p:nvSpPr>
        <p:spPr>
          <a:xfrm>
            <a:off x="1528997" y="1139254"/>
            <a:ext cx="6986353" cy="1384995"/>
          </a:xfrm>
          <a:prstGeom prst="rect">
            <a:avLst/>
          </a:prstGeom>
          <a:noFill/>
        </p:spPr>
        <p:txBody>
          <a:bodyPr wrap="square" rtlCol="0">
            <a:spAutoFit/>
          </a:bodyPr>
          <a:lstStyle/>
          <a:p>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小学校はお兄ちゃんがいるから楽しみ。「いっぽ」（放課後児童クラブ）もお兄ちゃんと一緒で嬉しい。だけど、</a:t>
            </a:r>
            <a:r>
              <a:rPr kumimoji="1" lang="en-US" altLang="ja-JP" sz="1050" dirty="0">
                <a:latin typeface="メイリオ" panose="020B0604030504040204" pitchFamily="50" charset="-128"/>
                <a:ea typeface="メイリオ" panose="020B0604030504040204" pitchFamily="50" charset="-128"/>
              </a:rPr>
              <a:t>Tomorrow</a:t>
            </a:r>
            <a:r>
              <a:rPr kumimoji="1" lang="ja-JP" altLang="en-US" sz="1050" dirty="0">
                <a:latin typeface="メイリオ" panose="020B0604030504040204" pitchFamily="50" charset="-128"/>
                <a:ea typeface="メイリオ" panose="020B0604030504040204" pitchFamily="50" charset="-128"/>
              </a:rPr>
              <a:t>で一緒の子は別の学校にいくから僕だけなんだって。放課後等デイサービスさんさんのことは、まだ良くわからない。ともだちって僕と一緒に遊んでくれるんでしょ。（推察）</a:t>
            </a:r>
            <a:endParaRPr kumimoji="1" lang="en-US" altLang="ja-JP" sz="1050" dirty="0">
              <a:latin typeface="メイリオ" panose="020B0604030504040204" pitchFamily="50" charset="-128"/>
              <a:ea typeface="メイリオ" panose="020B0604030504040204" pitchFamily="50" charset="-128"/>
            </a:endParaRPr>
          </a:p>
          <a:p>
            <a:endParaRPr kumimoji="1" lang="en-US" altLang="ja-JP" sz="1050" dirty="0">
              <a:latin typeface="メイリオ" panose="020B0604030504040204" pitchFamily="50" charset="-128"/>
              <a:ea typeface="メイリオ" panose="020B0604030504040204" pitchFamily="50" charset="-128"/>
            </a:endParaRPr>
          </a:p>
          <a:p>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家族（母）</a:t>
            </a:r>
            <a:r>
              <a:rPr kumimoji="1" lang="en-US" altLang="ja-JP" sz="1050" dirty="0">
                <a:latin typeface="メイリオ" panose="020B0604030504040204" pitchFamily="50" charset="-128"/>
                <a:ea typeface="メイリオ" panose="020B0604030504040204" pitchFamily="50" charset="-128"/>
              </a:rPr>
              <a:t>】4</a:t>
            </a:r>
            <a:r>
              <a:rPr kumimoji="1" lang="ja-JP" altLang="en-US" sz="1050" dirty="0">
                <a:latin typeface="メイリオ" panose="020B0604030504040204" pitchFamily="50" charset="-128"/>
                <a:ea typeface="メイリオ" panose="020B0604030504040204" pitchFamily="50" charset="-128"/>
              </a:rPr>
              <a:t>月を控え、環境の変化に</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がついていけるか心配がある。一方で最近の成長を嬉しく思うし、小学校に入学したら、言語面や情緒面でもっと成長できるのではないかと期待もしている。兄弟仲が良いので安心している反面、兄の負担が心配。放課後等デイサービスでは学校や自宅で出来ない経験をして欲しい。</a:t>
            </a:r>
            <a:endParaRPr kumimoji="1" lang="en-US" altLang="ja-JP" sz="105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1C48950-E8A5-0516-0BD4-32BB5F733F19}"/>
              </a:ext>
            </a:extLst>
          </p:cNvPr>
          <p:cNvSpPr txBox="1"/>
          <p:nvPr/>
        </p:nvSpPr>
        <p:spPr>
          <a:xfrm>
            <a:off x="1528997" y="2479279"/>
            <a:ext cx="7151654" cy="1107996"/>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新入学を控え、期待と不安のある時期です。</a:t>
            </a:r>
            <a:endParaRPr kumimoji="1" lang="en-US" altLang="ja-JP" sz="1100" dirty="0">
              <a:latin typeface="メイリオ" panose="020B0604030504040204" pitchFamily="50" charset="-128"/>
              <a:ea typeface="メイリオ" panose="020B0604030504040204" pitchFamily="50" charset="-128"/>
            </a:endParaRPr>
          </a:p>
          <a:p>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くんの希望である新しいおともだちができるように、先生や介助員さん、放課後児童クラブの指導員さんなどの協力を得ながら実現できるように協働していきます。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また、関係者による定期的な会議を行い、</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くんが環境変化に順応しやすくなるような配慮についても方法の共有などを行うとともに、</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くんの気持ちやご家族の意見を確認し、</a:t>
            </a:r>
            <a:r>
              <a:rPr kumimoji="1" lang="en-US" altLang="ja-JP" sz="1100" dirty="0">
                <a:latin typeface="メイリオ" panose="020B0604030504040204" pitchFamily="50" charset="-128"/>
                <a:ea typeface="メイリオ" panose="020B0604030504040204" pitchFamily="50" charset="-128"/>
              </a:rPr>
              <a:t>A</a:t>
            </a:r>
            <a:r>
              <a:rPr kumimoji="1" lang="ja-JP" altLang="en-US" sz="1100" dirty="0">
                <a:latin typeface="メイリオ" panose="020B0604030504040204" pitchFamily="50" charset="-128"/>
                <a:ea typeface="メイリオ" panose="020B0604030504040204" pitchFamily="50" charset="-128"/>
              </a:rPr>
              <a:t>くんの新しい生活を見守ります。</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Ａくんの変化等については、どの関係者にでも遠慮なくお声掛けください。</a:t>
            </a:r>
            <a:endParaRPr kumimoji="1" lang="en-US" altLang="ja-JP" sz="11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86B0CC1D-E0BB-367E-7ED9-10BA85594B9F}"/>
              </a:ext>
            </a:extLst>
          </p:cNvPr>
          <p:cNvSpPr txBox="1"/>
          <p:nvPr/>
        </p:nvSpPr>
        <p:spPr>
          <a:xfrm>
            <a:off x="1528997" y="824460"/>
            <a:ext cx="1484026"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R</a:t>
            </a:r>
            <a:r>
              <a:rPr kumimoji="1" lang="ja-JP" altLang="en-US" sz="1000" dirty="0">
                <a:latin typeface="メイリオ" panose="020B0604030504040204" pitchFamily="50" charset="-128"/>
                <a:ea typeface="メイリオ" panose="020B0604030504040204" pitchFamily="50" charset="-128"/>
              </a:rPr>
              <a:t>　年</a:t>
            </a:r>
            <a:r>
              <a:rPr kumimoji="1" lang="en-US" altLang="ja-JP" sz="1000" dirty="0">
                <a:latin typeface="メイリオ" panose="020B0604030504040204" pitchFamily="50" charset="-128"/>
                <a:ea typeface="メイリオ" panose="020B0604030504040204" pitchFamily="50" charset="-128"/>
              </a:rPr>
              <a:t>3</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日</a:t>
            </a:r>
          </a:p>
        </p:txBody>
      </p:sp>
      <p:sp>
        <p:nvSpPr>
          <p:cNvPr id="8" name="テキスト ボックス 7">
            <a:extLst>
              <a:ext uri="{FF2B5EF4-FFF2-40B4-BE49-F238E27FC236}">
                <a16:creationId xmlns:a16="http://schemas.microsoft.com/office/drawing/2014/main" id="{2E516579-F72D-4270-99AD-70298ADCCE2D}"/>
              </a:ext>
            </a:extLst>
          </p:cNvPr>
          <p:cNvSpPr txBox="1"/>
          <p:nvPr/>
        </p:nvSpPr>
        <p:spPr>
          <a:xfrm>
            <a:off x="1528997" y="3835429"/>
            <a:ext cx="7071786" cy="938719"/>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毎日学校に登校して放課後児童クラブや放課後等デイサービスも利用しながら、生活パターンが確立できるようになる。それぞれの場所で友だちができ一緒に遊んだり学んだりできるようになる。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各場所でのルールやプログラム等を覚え、自発的に活動ができるようになる。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すこしずつ体力をつけ、同学年の友だちの動きについていけるようになり、自信がつく。</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F6A05F01-DD6D-2E88-C734-19C751D6D8C3}"/>
              </a:ext>
            </a:extLst>
          </p:cNvPr>
          <p:cNvSpPr txBox="1"/>
          <p:nvPr/>
        </p:nvSpPr>
        <p:spPr>
          <a:xfrm>
            <a:off x="1528997" y="5168929"/>
            <a:ext cx="7071786" cy="938719"/>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１</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入学式に参加し、家族に頑張った姿を見て貰う（兄・父母も参加予定）</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２</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学校生活に慣れる（先生・クラスメイト・登下校・時間割・給食など）友だちをつくる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３</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放課後児童クラブで楽しみと一緒に遊べる友だちをつくる</a:t>
            </a:r>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４</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放課後等デイサービスで楽しみと一緒に遊べる友だちをつくる</a:t>
            </a:r>
            <a:endParaRPr kumimoji="1" lang="en-US" altLang="ja-JP" sz="1100" dirty="0">
              <a:latin typeface="メイリオ" panose="020B0604030504040204" pitchFamily="50" charset="-128"/>
              <a:ea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B23D2314-57EE-75AF-A611-E9C73453F2E2}"/>
              </a:ext>
            </a:extLst>
          </p:cNvPr>
          <p:cNvSpPr txBox="1"/>
          <p:nvPr/>
        </p:nvSpPr>
        <p:spPr>
          <a:xfrm>
            <a:off x="4274689" y="826960"/>
            <a:ext cx="1484026" cy="246221"/>
          </a:xfrm>
          <a:prstGeom prst="rect">
            <a:avLst/>
          </a:prstGeom>
          <a:noFill/>
        </p:spPr>
        <p:txBody>
          <a:bodyPr wrap="square" rtlCol="0">
            <a:spAutoFit/>
          </a:bodyPr>
          <a:lstStyle/>
          <a:p>
            <a:r>
              <a:rPr kumimoji="1" lang="en-US" altLang="ja-JP" sz="1000" dirty="0">
                <a:latin typeface="メイリオ" panose="020B0604030504040204" pitchFamily="50" charset="-128"/>
                <a:ea typeface="メイリオ" panose="020B0604030504040204" pitchFamily="50" charset="-128"/>
              </a:rPr>
              <a:t>R</a:t>
            </a:r>
            <a:r>
              <a:rPr kumimoji="1" lang="ja-JP" altLang="en-US" sz="1000" dirty="0">
                <a:latin typeface="メイリオ" panose="020B0604030504040204" pitchFamily="50" charset="-128"/>
                <a:ea typeface="メイリオ" panose="020B0604030504040204" pitchFamily="50" charset="-128"/>
              </a:rPr>
              <a:t>　年５月</a:t>
            </a:r>
            <a:r>
              <a:rPr kumimoji="1" lang="en-US" altLang="ja-JP" sz="1000" dirty="0">
                <a:latin typeface="メイリオ" panose="020B0604030504040204" pitchFamily="50" charset="-128"/>
                <a:ea typeface="メイリオ" panose="020B0604030504040204" pitchFamily="50" charset="-128"/>
              </a:rPr>
              <a:t>6</a:t>
            </a:r>
            <a:r>
              <a:rPr kumimoji="1" lang="ja-JP" altLang="en-US" sz="1000" dirty="0">
                <a:latin typeface="メイリオ" panose="020B0604030504040204" pitchFamily="50" charset="-128"/>
                <a:ea typeface="メイリオ" panose="020B0604030504040204" pitchFamily="50" charset="-128"/>
              </a:rPr>
              <a:t>月</a:t>
            </a:r>
            <a:r>
              <a:rPr kumimoji="1" lang="en-US" altLang="ja-JP" sz="1000" dirty="0">
                <a:latin typeface="メイリオ" panose="020B0604030504040204" pitchFamily="50" charset="-128"/>
                <a:ea typeface="メイリオ" panose="020B0604030504040204" pitchFamily="50" charset="-128"/>
              </a:rPr>
              <a:t>7</a:t>
            </a:r>
            <a:r>
              <a:rPr kumimoji="1" lang="ja-JP" altLang="en-US" sz="1000" dirty="0">
                <a:latin typeface="メイリオ" panose="020B0604030504040204" pitchFamily="50" charset="-128"/>
                <a:ea typeface="メイリオ" panose="020B0604030504040204" pitchFamily="50" charset="-128"/>
              </a:rPr>
              <a:t>月</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92301" y="857626"/>
            <a:ext cx="8604997" cy="5467322"/>
          </a:xfrm>
          <a:prstGeom prst="rect">
            <a:avLst/>
          </a:prstGeom>
          <a:noFill/>
          <a:ln w="9525">
            <a:solidFill>
              <a:schemeClr val="tx1"/>
            </a:solidFill>
            <a:miter lim="800000"/>
            <a:headEnd/>
            <a:tailEnd/>
          </a:ln>
        </p:spPr>
      </p:pic>
      <p:sp>
        <p:nvSpPr>
          <p:cNvPr id="2" name="フッター プレースホルダ 1"/>
          <p:cNvSpPr>
            <a:spLocks noGrp="1"/>
          </p:cNvSpPr>
          <p:nvPr>
            <p:ph type="ftr" sz="quarter" idx="11"/>
          </p:nvPr>
        </p:nvSpPr>
        <p:spPr>
          <a:xfrm>
            <a:off x="0" y="6437032"/>
            <a:ext cx="9144000" cy="365125"/>
          </a:xfrm>
        </p:spPr>
        <p:txBody>
          <a:bodyPr/>
          <a:lstStyle/>
          <a:p>
            <a:pPr algn="ctr"/>
            <a:r>
              <a:rPr lang="ja-JP" altLang="en-US" sz="800" b="0" dirty="0"/>
              <a:t>新カリキュラムに基づく相談支援従事者養成研修モデル研修</a:t>
            </a:r>
            <a:r>
              <a:rPr lang="en-US" altLang="ja-JP" sz="800" b="0" dirty="0"/>
              <a:t>(</a:t>
            </a:r>
            <a:r>
              <a:rPr lang="ja-JP" altLang="en-US" sz="800" b="0" dirty="0"/>
              <a:t>初任者研修</a:t>
            </a:r>
            <a:r>
              <a:rPr lang="en-US" altLang="ja-JP" sz="800" b="0" dirty="0"/>
              <a:t>), SSA2018-2019(c) </a:t>
            </a:r>
            <a:r>
              <a:rPr lang="ja-JP" altLang="en-US" sz="800" b="0" dirty="0"/>
              <a:t>不許複製</a:t>
            </a:r>
            <a:endParaRPr lang="en-US" sz="800" b="0" dirty="0"/>
          </a:p>
        </p:txBody>
      </p:sp>
      <p:sp>
        <p:nvSpPr>
          <p:cNvPr id="3" name="スライド番号プレースホルダ 2"/>
          <p:cNvSpPr>
            <a:spLocks noGrp="1"/>
          </p:cNvSpPr>
          <p:nvPr>
            <p:ph type="sldNum" sz="quarter" idx="12"/>
          </p:nvPr>
        </p:nvSpPr>
        <p:spPr/>
        <p:txBody>
          <a:bodyPr/>
          <a:lstStyle/>
          <a:p>
            <a:fld id="{5FD889E0-CAB2-4699-909D-B9A88D47ACBE}" type="slidenum">
              <a:rPr lang="en-US" smtClean="0"/>
              <a:pPr/>
              <a:t>31</a:t>
            </a:fld>
            <a:endParaRPr lang="en-US"/>
          </a:p>
        </p:txBody>
      </p:sp>
      <p:sp>
        <p:nvSpPr>
          <p:cNvPr id="5" name="Rectangle 2"/>
          <p:cNvSpPr txBox="1">
            <a:spLocks noChangeArrowheads="1"/>
          </p:cNvSpPr>
          <p:nvPr/>
        </p:nvSpPr>
        <p:spPr>
          <a:xfrm>
            <a:off x="292301" y="9947"/>
            <a:ext cx="8388350" cy="457200"/>
          </a:xfrm>
          <a:prstGeom prst="rect">
            <a:avLst/>
          </a:prstGeo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1" dirty="0">
                <a:latin typeface="メイリオ"/>
                <a:ea typeface="メイリオ"/>
                <a:cs typeface="メイリオ"/>
              </a:rPr>
              <a:t>障害児支援利用計画（案）週間計画表</a:t>
            </a:r>
            <a:endParaRPr kumimoji="1" lang="ja-JP" altLang="en-US" sz="1600" b="1" i="0" u="none" strike="noStrike" kern="1200" cap="none" spc="0" normalizeH="0" baseline="0" noProof="0" dirty="0">
              <a:ln>
                <a:noFill/>
              </a:ln>
              <a:solidFill>
                <a:schemeClr val="tx1"/>
              </a:solidFill>
              <a:effectLst/>
              <a:uLnTx/>
              <a:uFillTx/>
              <a:latin typeface="メイリオ"/>
              <a:ea typeface="メイリオ"/>
              <a:cs typeface="メイリオ"/>
            </a:endParaRPr>
          </a:p>
        </p:txBody>
      </p:sp>
      <p:sp>
        <p:nvSpPr>
          <p:cNvPr id="11" name="テキスト ボックス 10"/>
          <p:cNvSpPr txBox="1"/>
          <p:nvPr/>
        </p:nvSpPr>
        <p:spPr>
          <a:xfrm>
            <a:off x="4074051" y="239771"/>
            <a:ext cx="4526732" cy="230832"/>
          </a:xfrm>
          <a:prstGeom prst="rect">
            <a:avLst/>
          </a:prstGeom>
          <a:noFill/>
        </p:spPr>
        <p:txBody>
          <a:bodyPr wrap="square" rtlCol="0">
            <a:spAutoFit/>
          </a:bodyPr>
          <a:lstStyle/>
          <a:p>
            <a:pPr algn="r"/>
            <a:r>
              <a:rPr lang="en-US" altLang="ja-JP" sz="900" dirty="0">
                <a:latin typeface="メイリオ"/>
                <a:ea typeface="メイリオ"/>
                <a:cs typeface="メイリオ"/>
              </a:rPr>
              <a:t>『</a:t>
            </a:r>
            <a:r>
              <a:rPr lang="ja-JP" altLang="en-US" sz="900" dirty="0">
                <a:latin typeface="メイリオ"/>
                <a:ea typeface="メイリオ"/>
                <a:cs typeface="メイリオ"/>
              </a:rPr>
              <a:t>サービス等利用計画作成サポートブック</a:t>
            </a:r>
            <a:r>
              <a:rPr lang="en-US" altLang="ja-JP" sz="900" dirty="0">
                <a:latin typeface="メイリオ"/>
                <a:ea typeface="メイリオ"/>
                <a:cs typeface="メイリオ"/>
              </a:rPr>
              <a:t>』(p.24-p.25)</a:t>
            </a:r>
            <a:endParaRPr kumimoji="1" lang="ja-JP" altLang="en-US" sz="900" dirty="0"/>
          </a:p>
        </p:txBody>
      </p:sp>
      <p:sp>
        <p:nvSpPr>
          <p:cNvPr id="4" name="正方形/長方形 3">
            <a:extLst>
              <a:ext uri="{FF2B5EF4-FFF2-40B4-BE49-F238E27FC236}">
                <a16:creationId xmlns:a16="http://schemas.microsoft.com/office/drawing/2014/main" id="{006E7343-2470-C976-530E-942E64CBE692}"/>
              </a:ext>
            </a:extLst>
          </p:cNvPr>
          <p:cNvSpPr/>
          <p:nvPr/>
        </p:nvSpPr>
        <p:spPr>
          <a:xfrm>
            <a:off x="942975" y="1924050"/>
            <a:ext cx="4629150" cy="10102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学校</a:t>
            </a:r>
          </a:p>
        </p:txBody>
      </p:sp>
      <p:sp>
        <p:nvSpPr>
          <p:cNvPr id="8" name="正方形/長方形 7">
            <a:extLst>
              <a:ext uri="{FF2B5EF4-FFF2-40B4-BE49-F238E27FC236}">
                <a16:creationId xmlns:a16="http://schemas.microsoft.com/office/drawing/2014/main" id="{7166AC5D-EA90-9FED-FBE7-082E3B1051A5}"/>
              </a:ext>
            </a:extLst>
          </p:cNvPr>
          <p:cNvSpPr/>
          <p:nvPr/>
        </p:nvSpPr>
        <p:spPr>
          <a:xfrm>
            <a:off x="942975" y="2957855"/>
            <a:ext cx="1819275" cy="4711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メイリオ" panose="020B0604030504040204" pitchFamily="50" charset="-128"/>
                <a:ea typeface="メイリオ" panose="020B0604030504040204" pitchFamily="50" charset="-128"/>
              </a:rPr>
              <a:t>いっぽ</a:t>
            </a:r>
          </a:p>
        </p:txBody>
      </p:sp>
      <p:sp>
        <p:nvSpPr>
          <p:cNvPr id="10" name="正方形/長方形 9">
            <a:extLst>
              <a:ext uri="{FF2B5EF4-FFF2-40B4-BE49-F238E27FC236}">
                <a16:creationId xmlns:a16="http://schemas.microsoft.com/office/drawing/2014/main" id="{F44C89BC-3517-DC7A-2CB0-7F2D4724929B}"/>
              </a:ext>
            </a:extLst>
          </p:cNvPr>
          <p:cNvSpPr/>
          <p:nvPr/>
        </p:nvSpPr>
        <p:spPr>
          <a:xfrm>
            <a:off x="2817019" y="2953373"/>
            <a:ext cx="1788317" cy="65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さんさん</a:t>
            </a:r>
          </a:p>
        </p:txBody>
      </p:sp>
      <p:sp>
        <p:nvSpPr>
          <p:cNvPr id="12" name="正方形/長方形 11">
            <a:extLst>
              <a:ext uri="{FF2B5EF4-FFF2-40B4-BE49-F238E27FC236}">
                <a16:creationId xmlns:a16="http://schemas.microsoft.com/office/drawing/2014/main" id="{C4ABC8CA-5A15-0243-4F34-ABCAB3BB636B}"/>
              </a:ext>
            </a:extLst>
          </p:cNvPr>
          <p:cNvSpPr/>
          <p:nvPr/>
        </p:nvSpPr>
        <p:spPr>
          <a:xfrm>
            <a:off x="971549" y="1609726"/>
            <a:ext cx="6410325" cy="1422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起床・朝食など</a:t>
            </a:r>
          </a:p>
        </p:txBody>
      </p:sp>
      <p:sp>
        <p:nvSpPr>
          <p:cNvPr id="13" name="正方形/長方形 12">
            <a:extLst>
              <a:ext uri="{FF2B5EF4-FFF2-40B4-BE49-F238E27FC236}">
                <a16:creationId xmlns:a16="http://schemas.microsoft.com/office/drawing/2014/main" id="{255B2741-FA6F-E433-9A62-867B47908D82}"/>
              </a:ext>
            </a:extLst>
          </p:cNvPr>
          <p:cNvSpPr/>
          <p:nvPr/>
        </p:nvSpPr>
        <p:spPr>
          <a:xfrm>
            <a:off x="942974" y="3709084"/>
            <a:ext cx="6410325" cy="3583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夕食・入浴・就寝</a:t>
            </a:r>
          </a:p>
        </p:txBody>
      </p:sp>
      <p:sp>
        <p:nvSpPr>
          <p:cNvPr id="14" name="正方形/長方形 13">
            <a:extLst>
              <a:ext uri="{FF2B5EF4-FFF2-40B4-BE49-F238E27FC236}">
                <a16:creationId xmlns:a16="http://schemas.microsoft.com/office/drawing/2014/main" id="{92DA481B-C748-00EA-6981-887E42B646D3}"/>
              </a:ext>
            </a:extLst>
          </p:cNvPr>
          <p:cNvSpPr/>
          <p:nvPr/>
        </p:nvSpPr>
        <p:spPr>
          <a:xfrm>
            <a:off x="4652961" y="2953373"/>
            <a:ext cx="914400" cy="65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latin typeface="メイリオ" panose="020B0604030504040204" pitchFamily="50" charset="-128"/>
                <a:ea typeface="メイリオ" panose="020B0604030504040204" pitchFamily="50" charset="-128"/>
              </a:rPr>
              <a:t>自宅で遊ぶ</a:t>
            </a:r>
          </a:p>
        </p:txBody>
      </p:sp>
      <p:sp>
        <p:nvSpPr>
          <p:cNvPr id="6" name="テキスト ボックス 5">
            <a:extLst>
              <a:ext uri="{FF2B5EF4-FFF2-40B4-BE49-F238E27FC236}">
                <a16:creationId xmlns:a16="http://schemas.microsoft.com/office/drawing/2014/main" id="{2EAB0AD3-764E-FD4D-2C9E-ABB995E8C255}"/>
              </a:ext>
            </a:extLst>
          </p:cNvPr>
          <p:cNvSpPr txBox="1"/>
          <p:nvPr/>
        </p:nvSpPr>
        <p:spPr>
          <a:xfrm>
            <a:off x="7524750" y="1276350"/>
            <a:ext cx="1228725" cy="1477328"/>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金曜日は母が休みなので、下校後は自宅へ帰宅する。</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いっぽ（兄も利用）は週２日、さんさんも週２日利用。</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土曜日は父と兄のスイミングの見学に行くのが楽しみとなっている</a:t>
            </a:r>
            <a:endParaRPr kumimoji="1" lang="en-US" altLang="ja-JP" sz="900"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AC9E0DDC-F3B1-2DD6-2DF8-7425857459BC}"/>
              </a:ext>
            </a:extLst>
          </p:cNvPr>
          <p:cNvSpPr/>
          <p:nvPr/>
        </p:nvSpPr>
        <p:spPr>
          <a:xfrm>
            <a:off x="5614986" y="1930802"/>
            <a:ext cx="914400" cy="354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スイミング見学</a:t>
            </a:r>
          </a:p>
        </p:txBody>
      </p:sp>
      <p:sp>
        <p:nvSpPr>
          <p:cNvPr id="16" name="正方形/長方形 15">
            <a:extLst>
              <a:ext uri="{FF2B5EF4-FFF2-40B4-BE49-F238E27FC236}">
                <a16:creationId xmlns:a16="http://schemas.microsoft.com/office/drawing/2014/main" id="{86DB62BD-BF66-AFAF-18B2-0427C956F0DA}"/>
              </a:ext>
            </a:extLst>
          </p:cNvPr>
          <p:cNvSpPr/>
          <p:nvPr/>
        </p:nvSpPr>
        <p:spPr>
          <a:xfrm>
            <a:off x="6591297" y="1930802"/>
            <a:ext cx="914400" cy="354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rPr>
              <a:t>○○公園</a:t>
            </a:r>
            <a:endParaRPr kumimoji="1" lang="en-US" altLang="ja-JP" sz="1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000" dirty="0">
                <a:solidFill>
                  <a:schemeClr val="tx1"/>
                </a:solidFill>
                <a:latin typeface="メイリオ" panose="020B0604030504040204" pitchFamily="50" charset="-128"/>
                <a:ea typeface="メイリオ" panose="020B0604030504040204" pitchFamily="50" charset="-128"/>
              </a:rPr>
              <a:t>や買い物</a:t>
            </a:r>
          </a:p>
        </p:txBody>
      </p:sp>
      <p:sp>
        <p:nvSpPr>
          <p:cNvPr id="17" name="正方形/長方形 16">
            <a:extLst>
              <a:ext uri="{FF2B5EF4-FFF2-40B4-BE49-F238E27FC236}">
                <a16:creationId xmlns:a16="http://schemas.microsoft.com/office/drawing/2014/main" id="{C0292C93-C007-1EAB-806B-36AAD96C6675}"/>
              </a:ext>
            </a:extLst>
          </p:cNvPr>
          <p:cNvSpPr/>
          <p:nvPr/>
        </p:nvSpPr>
        <p:spPr>
          <a:xfrm>
            <a:off x="5641180" y="2436611"/>
            <a:ext cx="1809751" cy="1686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メイリオ" panose="020B0604030504040204" pitchFamily="50" charset="-128"/>
                <a:ea typeface="メイリオ" panose="020B0604030504040204" pitchFamily="50" charset="-128"/>
              </a:rPr>
              <a:t>昼食</a:t>
            </a:r>
          </a:p>
        </p:txBody>
      </p:sp>
      <p:sp>
        <p:nvSpPr>
          <p:cNvPr id="7" name="テキスト ボックス 6">
            <a:extLst>
              <a:ext uri="{FF2B5EF4-FFF2-40B4-BE49-F238E27FC236}">
                <a16:creationId xmlns:a16="http://schemas.microsoft.com/office/drawing/2014/main" id="{2519FE26-ED7D-2707-E2A0-27B9E0E8A723}"/>
              </a:ext>
            </a:extLst>
          </p:cNvPr>
          <p:cNvSpPr txBox="1"/>
          <p:nvPr/>
        </p:nvSpPr>
        <p:spPr>
          <a:xfrm>
            <a:off x="971549" y="5565410"/>
            <a:ext cx="7880150" cy="415498"/>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自宅、学校、放課後児童クラブに加え、放課後等デイサービスを利用することで支援者が増え、それぞれが連携する事で</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くんの特徴にあった支援が提供できるようになり、友だちができ</a:t>
            </a:r>
            <a:r>
              <a:rPr kumimoji="1" lang="en-US" altLang="ja-JP" sz="1050" dirty="0">
                <a:latin typeface="メイリオ" panose="020B0604030504040204" pitchFamily="50" charset="-128"/>
                <a:ea typeface="メイリオ" panose="020B0604030504040204" pitchFamily="50" charset="-128"/>
              </a:rPr>
              <a:t>A</a:t>
            </a:r>
            <a:r>
              <a:rPr kumimoji="1" lang="ja-JP" altLang="en-US" sz="1050" dirty="0">
                <a:latin typeface="メイリオ" panose="020B0604030504040204" pitchFamily="50" charset="-128"/>
                <a:ea typeface="メイリオ" panose="020B0604030504040204" pitchFamily="50" charset="-128"/>
              </a:rPr>
              <a:t>くんの望む生活が送れるようになる。</a:t>
            </a:r>
          </a:p>
        </p:txBody>
      </p:sp>
      <p:sp>
        <p:nvSpPr>
          <p:cNvPr id="18" name="テキスト ボックス 17">
            <a:extLst>
              <a:ext uri="{FF2B5EF4-FFF2-40B4-BE49-F238E27FC236}">
                <a16:creationId xmlns:a16="http://schemas.microsoft.com/office/drawing/2014/main" id="{4EEFC248-02C0-9225-912E-030D656140AB}"/>
              </a:ext>
            </a:extLst>
          </p:cNvPr>
          <p:cNvSpPr txBox="1"/>
          <p:nvPr/>
        </p:nvSpPr>
        <p:spPr>
          <a:xfrm>
            <a:off x="7534275" y="3400425"/>
            <a:ext cx="1228725" cy="507831"/>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学校ではことばの教室への通級希望中。</a:t>
            </a:r>
            <a:endParaRPr kumimoji="1" lang="en-US" altLang="ja-JP" sz="90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決定は後日。</a:t>
            </a:r>
            <a:endParaRPr kumimoji="1" lang="en-US" altLang="ja-JP" sz="9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5780D4-D342-F033-965B-CA2CF09683EB}"/>
              </a:ext>
            </a:extLst>
          </p:cNvPr>
          <p:cNvSpPr>
            <a:spLocks noGrp="1"/>
          </p:cNvSpPr>
          <p:nvPr>
            <p:ph type="title"/>
          </p:nvPr>
        </p:nvSpPr>
        <p:spPr>
          <a:xfrm>
            <a:off x="628650" y="260350"/>
            <a:ext cx="7886700" cy="474679"/>
          </a:xfrm>
        </p:spPr>
        <p:txBody>
          <a:bodyPr>
            <a:noAutofit/>
          </a:bodyPr>
          <a:lstStyle/>
          <a:p>
            <a:pPr>
              <a:defRPr/>
            </a:pP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ストレングス</a:t>
            </a:r>
            <a:r>
              <a:rPr lang="en-US" altLang="ja-JP" sz="3200" dirty="0">
                <a:latin typeface="メイリオ" panose="020B0604030504040204" pitchFamily="50" charset="-128"/>
                <a:ea typeface="メイリオ" panose="020B0604030504040204" pitchFamily="50" charset="-128"/>
                <a:cs typeface="メイリオ" panose="020B0604030504040204" pitchFamily="50" charset="-128"/>
              </a:rPr>
              <a:t>MAP</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555" name="スライド番号プレースホルダー 3">
            <a:extLst>
              <a:ext uri="{FF2B5EF4-FFF2-40B4-BE49-F238E27FC236}">
                <a16:creationId xmlns:a16="http://schemas.microsoft.com/office/drawing/2014/main" id="{0BEC2D71-5BBE-DD5B-DABA-21466C9D7F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kumimoji="1" sz="2700">
                <a:solidFill>
                  <a:schemeClr val="tx1"/>
                </a:solidFill>
                <a:latin typeface="Georgia" panose="02040502050405020303" pitchFamily="18" charset="0"/>
                <a:ea typeface="ＭＳ Ｐ明朝" panose="02020600040205080304" pitchFamily="18" charset="-128"/>
              </a:defRPr>
            </a:lvl1pPr>
            <a:lvl2pPr marL="742950" indent="-285750">
              <a:spcBef>
                <a:spcPct val="20000"/>
              </a:spcBef>
              <a:buClr>
                <a:schemeClr val="accent2"/>
              </a:buClr>
              <a:buSzPct val="70000"/>
              <a:buFont typeface="Wingdings" panose="05000000000000000000" pitchFamily="2" charset="2"/>
              <a:buChar char=""/>
              <a:defRPr kumimoji="1" sz="2200">
                <a:solidFill>
                  <a:schemeClr val="tx2"/>
                </a:solidFill>
                <a:latin typeface="Georgia" panose="02040502050405020303" pitchFamily="18" charset="0"/>
                <a:ea typeface="ＭＳ Ｐ明朝" panose="02020600040205080304" pitchFamily="18" charset="-128"/>
              </a:defRPr>
            </a:lvl2pPr>
            <a:lvl3pPr marL="1143000" indent="-228600">
              <a:spcBef>
                <a:spcPct val="20000"/>
              </a:spcBef>
              <a:buClr>
                <a:srgbClr val="8CADAE"/>
              </a:buClr>
              <a:buSzPct val="75000"/>
              <a:buFont typeface="Wingdings 2" panose="05020102010507070707" pitchFamily="18" charset="2"/>
              <a:buChar char=""/>
              <a:defRPr kumimoji="1" sz="2000">
                <a:solidFill>
                  <a:schemeClr val="tx1"/>
                </a:solidFill>
                <a:latin typeface="Georgia" panose="02040502050405020303" pitchFamily="18" charset="0"/>
                <a:ea typeface="ＭＳ Ｐ明朝" panose="02020600040205080304" pitchFamily="18" charset="-128"/>
              </a:defRPr>
            </a:lvl3pPr>
            <a:lvl4pPr marL="1600200" indent="-228600">
              <a:spcBef>
                <a:spcPct val="20000"/>
              </a:spcBef>
              <a:buClr>
                <a:srgbClr val="8C7B70"/>
              </a:buClr>
              <a:buSzPct val="70000"/>
              <a:buFont typeface="Wingdings" panose="05000000000000000000" pitchFamily="2" charset="2"/>
              <a:buChar char=""/>
              <a:defRPr kumimoji="1" sz="2000">
                <a:solidFill>
                  <a:schemeClr val="tx2"/>
                </a:solidFill>
                <a:latin typeface="Georgia" panose="02040502050405020303" pitchFamily="18" charset="0"/>
                <a:ea typeface="ＭＳ Ｐ明朝" panose="02020600040205080304" pitchFamily="18" charset="-128"/>
              </a:defRPr>
            </a:lvl4pPr>
            <a:lvl5pPr marL="2057400" indent="-228600">
              <a:spcBef>
                <a:spcPct val="20000"/>
              </a:spcBef>
              <a:buClr>
                <a:srgbClr val="8FB08C"/>
              </a:buClr>
              <a:buChar char="•"/>
              <a:defRPr kumimoji="1">
                <a:solidFill>
                  <a:schemeClr val="tx1"/>
                </a:solidFill>
                <a:latin typeface="Georgia" panose="02040502050405020303" pitchFamily="18" charset="0"/>
                <a:ea typeface="ＭＳ Ｐ明朝" panose="02020600040205080304" pitchFamily="18" charset="-128"/>
              </a:defRPr>
            </a:lvl5pPr>
            <a:lvl6pPr marL="25146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6pPr>
            <a:lvl7pPr marL="29718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7pPr>
            <a:lvl8pPr marL="34290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8pPr>
            <a:lvl9pPr marL="3886200" indent="-228600" eaLnBrk="0" fontAlgn="base" hangingPunct="0">
              <a:spcBef>
                <a:spcPct val="20000"/>
              </a:spcBef>
              <a:spcAft>
                <a:spcPct val="0"/>
              </a:spcAft>
              <a:buClr>
                <a:srgbClr val="8FB08C"/>
              </a:buClr>
              <a:buChar char="•"/>
              <a:defRPr kumimoji="1">
                <a:solidFill>
                  <a:schemeClr val="tx1"/>
                </a:solidFill>
                <a:latin typeface="Georgia" panose="02040502050405020303" pitchFamily="18" charset="0"/>
                <a:ea typeface="ＭＳ Ｐ明朝" panose="02020600040205080304" pitchFamily="18" charset="-128"/>
              </a:defRPr>
            </a:lvl9pPr>
          </a:lstStyle>
          <a:p>
            <a:pPr>
              <a:spcBef>
                <a:spcPct val="0"/>
              </a:spcBef>
              <a:buClrTx/>
              <a:buSzTx/>
              <a:buFontTx/>
              <a:buNone/>
            </a:pPr>
            <a:fld id="{83B6762B-DB5B-4976-BED7-FBE5AAF4F6E2}" type="slidenum">
              <a:rPr kumimoji="0" lang="en-US" altLang="ja-JP" sz="1600">
                <a:solidFill>
                  <a:srgbClr val="7B9899"/>
                </a:solidFill>
                <a:latin typeface="Times New Roman" panose="02020603050405020304" pitchFamily="18" charset="0"/>
                <a:ea typeface="ＭＳ Ｐゴシック" panose="020B0600070205080204" pitchFamily="50" charset="-128"/>
              </a:rPr>
              <a:pPr>
                <a:spcBef>
                  <a:spcPct val="0"/>
                </a:spcBef>
                <a:buClrTx/>
                <a:buSzTx/>
                <a:buFontTx/>
                <a:buNone/>
              </a:pPr>
              <a:t>32</a:t>
            </a:fld>
            <a:endParaRPr kumimoji="0" lang="en-US" altLang="ja-JP" sz="1600">
              <a:solidFill>
                <a:srgbClr val="7B9899"/>
              </a:solidFill>
              <a:latin typeface="Times New Roman" panose="02020603050405020304" pitchFamily="18" charset="0"/>
              <a:ea typeface="ＭＳ Ｐゴシック" panose="020B0600070205080204" pitchFamily="50" charset="-128"/>
            </a:endParaRPr>
          </a:p>
        </p:txBody>
      </p:sp>
      <p:grpSp>
        <p:nvGrpSpPr>
          <p:cNvPr id="23557" name="グループ化 6">
            <a:extLst>
              <a:ext uri="{FF2B5EF4-FFF2-40B4-BE49-F238E27FC236}">
                <a16:creationId xmlns:a16="http://schemas.microsoft.com/office/drawing/2014/main" id="{56F60432-A4CB-0888-A091-955F8315669D}"/>
              </a:ext>
            </a:extLst>
          </p:cNvPr>
          <p:cNvGrpSpPr>
            <a:grpSpLocks/>
          </p:cNvGrpSpPr>
          <p:nvPr/>
        </p:nvGrpSpPr>
        <p:grpSpPr bwMode="auto">
          <a:xfrm>
            <a:off x="512763" y="904874"/>
            <a:ext cx="8020050" cy="5272089"/>
            <a:chOff x="512763" y="2007771"/>
            <a:chExt cx="8123237" cy="4172367"/>
          </a:xfrm>
        </p:grpSpPr>
        <p:sp>
          <p:nvSpPr>
            <p:cNvPr id="8" name="角丸四角形 7">
              <a:extLst>
                <a:ext uri="{FF2B5EF4-FFF2-40B4-BE49-F238E27FC236}">
                  <a16:creationId xmlns:a16="http://schemas.microsoft.com/office/drawing/2014/main" id="{80240743-3193-9C8F-5AD3-AC37AC1C267B}"/>
                </a:ext>
              </a:extLst>
            </p:cNvPr>
            <p:cNvSpPr/>
            <p:nvPr/>
          </p:nvSpPr>
          <p:spPr>
            <a:xfrm>
              <a:off x="538490" y="2007771"/>
              <a:ext cx="3899218" cy="205031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450"/>
                </a:spcBef>
                <a:spcAft>
                  <a:spcPts val="0"/>
                </a:spcAft>
                <a:defRPr/>
              </a:pPr>
              <a:r>
                <a:rPr kumimoji="0" lang="ja-JP" altLang="ja-JP" sz="2100" kern="100" dirty="0">
                  <a:solidFill>
                    <a:srgbClr val="000000"/>
                  </a:solidFill>
                  <a:latin typeface="メイリオ"/>
                  <a:ea typeface="メイリオ"/>
                  <a:cs typeface="メイリオ"/>
                </a:rPr>
                <a:t>性格・人柄／個人的特性</a:t>
              </a:r>
              <a:endParaRPr kumimoji="0" lang="en-US" altLang="ja-JP" sz="2100" kern="100" dirty="0">
                <a:solidFill>
                  <a:srgbClr val="000000"/>
                </a:solidFill>
                <a:latin typeface="メイリオ"/>
                <a:ea typeface="メイリオ"/>
                <a:cs typeface="メイリオ"/>
              </a:endParaRPr>
            </a:p>
            <a:p>
              <a:pPr fontAlgn="auto">
                <a:spcBef>
                  <a:spcPts val="450"/>
                </a:spcBef>
                <a:spcAft>
                  <a:spcPts val="0"/>
                </a:spcAft>
                <a:defRPr/>
              </a:pPr>
              <a:endParaRPr lang="en-US" altLang="ja-JP" sz="16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やや小柄な印象　明るい</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素直　積極的　好奇心旺盛</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視覚優位　観察力がある</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称賛されると</a:t>
              </a:r>
              <a:r>
                <a:rPr lang="ja-JP" altLang="en-US" sz="1400" kern="100" dirty="0">
                  <a:solidFill>
                    <a:srgbClr val="000000"/>
                  </a:solidFill>
                  <a:latin typeface="メイリオ"/>
                  <a:ea typeface="メイリオ"/>
                  <a:cs typeface="メイリオ"/>
                </a:rPr>
                <a:t>向上心が喚起される</a:t>
              </a: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400" kern="100" dirty="0">
                  <a:solidFill>
                    <a:srgbClr val="000000"/>
                  </a:solidFill>
                  <a:latin typeface="メイリオ"/>
                  <a:ea typeface="メイリオ"/>
                  <a:cs typeface="メイリオ"/>
                </a:rPr>
                <a:t>夢中になると高い集中力を発揮する</a:t>
              </a:r>
              <a:endParaRPr lang="en-US" altLang="ja-JP" sz="1400" kern="100" dirty="0">
                <a:solidFill>
                  <a:srgbClr val="000000"/>
                </a:solidFill>
                <a:latin typeface="メイリオ"/>
                <a:ea typeface="メイリオ"/>
                <a:cs typeface="メイリオ"/>
              </a:endParaRPr>
            </a:p>
          </p:txBody>
        </p:sp>
        <p:sp>
          <p:nvSpPr>
            <p:cNvPr id="9" name="角丸四角形 8">
              <a:extLst>
                <a:ext uri="{FF2B5EF4-FFF2-40B4-BE49-F238E27FC236}">
                  <a16:creationId xmlns:a16="http://schemas.microsoft.com/office/drawing/2014/main" id="{14015AB7-1A24-9EAB-C2B1-67AFA5434511}"/>
                </a:ext>
              </a:extLst>
            </p:cNvPr>
            <p:cNvSpPr/>
            <p:nvPr/>
          </p:nvSpPr>
          <p:spPr>
            <a:xfrm>
              <a:off x="4503633" y="2015323"/>
              <a:ext cx="4132367" cy="204842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450"/>
                </a:spcBef>
                <a:spcAft>
                  <a:spcPts val="0"/>
                </a:spcAft>
                <a:defRPr/>
              </a:pPr>
              <a:r>
                <a:rPr kumimoji="0" lang="ja-JP" altLang="ja-JP" sz="2100" kern="100" dirty="0">
                  <a:solidFill>
                    <a:srgbClr val="000000"/>
                  </a:solidFill>
                  <a:latin typeface="メイリオ"/>
                  <a:ea typeface="メイリオ"/>
                  <a:cs typeface="メイリオ"/>
                </a:rPr>
                <a:t>才能・素質</a:t>
              </a: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語彙が増えた（二語文を話しはじめた）</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コミュニケーションの意欲が向上している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200" kern="100" dirty="0">
                  <a:solidFill>
                    <a:srgbClr val="000000"/>
                  </a:solidFill>
                  <a:latin typeface="メイリオ"/>
                  <a:ea typeface="メイリオ"/>
                  <a:cs typeface="メイリオ"/>
                </a:rPr>
                <a:t>　集中力がある（トイレに行くのも忘れるほど）</a:t>
              </a: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電車名や路線名等、興味のある物への記銘力が長</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けている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タブレットの操作が出来る（教わっていない）</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　走ったり公園の遊具遊びも好き</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400" kern="100" dirty="0">
                  <a:solidFill>
                    <a:srgbClr val="000000"/>
                  </a:solidFill>
                  <a:latin typeface="メイリオ"/>
                  <a:ea typeface="メイリオ"/>
                  <a:cs typeface="メイリオ"/>
                </a:rPr>
                <a:t>　</a:t>
              </a:r>
              <a:endParaRPr kumimoji="0" lang="en-US" altLang="ja-JP" sz="1400" kern="100" dirty="0">
                <a:solidFill>
                  <a:srgbClr val="000000"/>
                </a:solidFill>
                <a:latin typeface="メイリオ"/>
                <a:ea typeface="メイリオ"/>
                <a:cs typeface="メイリオ"/>
              </a:endParaRPr>
            </a:p>
          </p:txBody>
        </p:sp>
        <p:sp>
          <p:nvSpPr>
            <p:cNvPr id="10" name="角丸四角形 9">
              <a:extLst>
                <a:ext uri="{FF2B5EF4-FFF2-40B4-BE49-F238E27FC236}">
                  <a16:creationId xmlns:a16="http://schemas.microsoft.com/office/drawing/2014/main" id="{537AC91C-56EC-FE04-AB0D-47D80C96FF88}"/>
                </a:ext>
              </a:extLst>
            </p:cNvPr>
            <p:cNvSpPr/>
            <p:nvPr/>
          </p:nvSpPr>
          <p:spPr>
            <a:xfrm>
              <a:off x="512763" y="4131713"/>
              <a:ext cx="3924944" cy="204842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450"/>
                </a:spcBef>
                <a:spcAft>
                  <a:spcPts val="0"/>
                </a:spcAft>
                <a:defRPr/>
              </a:pPr>
              <a:r>
                <a:rPr kumimoji="0" lang="ja-JP" altLang="ja-JP" sz="2100" kern="100" dirty="0">
                  <a:solidFill>
                    <a:srgbClr val="000000"/>
                  </a:solidFill>
                  <a:latin typeface="メイリオ"/>
                  <a:ea typeface="メイリオ"/>
                  <a:cs typeface="メイリオ"/>
                </a:rPr>
                <a:t>環境のストレングス</a:t>
              </a:r>
              <a:endParaRPr kumimoji="0" lang="en-US" altLang="ja-JP" sz="21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200" kern="100" dirty="0">
                  <a:solidFill>
                    <a:srgbClr val="000000"/>
                  </a:solidFill>
                  <a:latin typeface="メイリオ"/>
                  <a:ea typeface="メイリオ"/>
                  <a:cs typeface="メイリオ"/>
                </a:rPr>
                <a:t>学校が徒歩</a:t>
              </a:r>
              <a:r>
                <a:rPr kumimoji="0" lang="en-US" altLang="ja-JP" sz="1200" kern="100" dirty="0">
                  <a:solidFill>
                    <a:srgbClr val="000000"/>
                  </a:solidFill>
                  <a:latin typeface="メイリオ"/>
                  <a:ea typeface="メイリオ"/>
                  <a:cs typeface="メイリオ"/>
                </a:rPr>
                <a:t>5</a:t>
              </a:r>
              <a:r>
                <a:rPr kumimoji="0" lang="ja-JP" altLang="en-US" sz="1200" kern="100" dirty="0">
                  <a:solidFill>
                    <a:srgbClr val="000000"/>
                  </a:solidFill>
                  <a:latin typeface="メイリオ"/>
                  <a:ea typeface="メイリオ"/>
                  <a:cs typeface="メイリオ"/>
                </a:rPr>
                <a:t>分</a:t>
              </a: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最寄り駅まで徒歩</a:t>
              </a:r>
              <a:r>
                <a:rPr lang="en-US" altLang="ja-JP" sz="1200" kern="100" dirty="0">
                  <a:solidFill>
                    <a:srgbClr val="000000"/>
                  </a:solidFill>
                  <a:latin typeface="メイリオ"/>
                  <a:ea typeface="メイリオ"/>
                  <a:cs typeface="メイリオ"/>
                </a:rPr>
                <a:t>15</a:t>
              </a:r>
              <a:r>
                <a:rPr lang="ja-JP" altLang="en-US" sz="1200" kern="100" dirty="0">
                  <a:solidFill>
                    <a:srgbClr val="000000"/>
                  </a:solidFill>
                  <a:latin typeface="メイリオ"/>
                  <a:ea typeface="メイリオ"/>
                  <a:cs typeface="メイリオ"/>
                </a:rPr>
                <a:t>分</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バス停は徒歩</a:t>
              </a:r>
              <a:r>
                <a:rPr lang="en-US" altLang="ja-JP" sz="1200" kern="100" dirty="0">
                  <a:solidFill>
                    <a:srgbClr val="000000"/>
                  </a:solidFill>
                  <a:latin typeface="メイリオ"/>
                  <a:ea typeface="メイリオ"/>
                  <a:cs typeface="メイリオ"/>
                </a:rPr>
                <a:t>2</a:t>
              </a:r>
              <a:r>
                <a:rPr lang="ja-JP" altLang="en-US" sz="1200" kern="100" dirty="0">
                  <a:solidFill>
                    <a:srgbClr val="000000"/>
                  </a:solidFill>
                  <a:latin typeface="メイリオ"/>
                  <a:ea typeface="メイリオ"/>
                  <a:cs typeface="メイリオ"/>
                </a:rPr>
                <a:t>分（駅までは徒歩で行っている）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kumimoji="0" lang="ja-JP" altLang="en-US" sz="1200" kern="100" dirty="0">
                  <a:solidFill>
                    <a:srgbClr val="000000"/>
                  </a:solidFill>
                  <a:latin typeface="メイリオ"/>
                  <a:ea typeface="メイリオ"/>
                  <a:cs typeface="メイリオ"/>
                </a:rPr>
                <a:t>兄が同じ学校（放課後児童クラブも）</a:t>
              </a: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広めの公園（徒歩１０分）</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駅前にショッピングセンターあり</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r>
                <a:rPr lang="ja-JP" altLang="en-US" sz="1200" kern="100" dirty="0">
                  <a:solidFill>
                    <a:srgbClr val="000000"/>
                  </a:solidFill>
                  <a:latin typeface="メイリオ"/>
                  <a:ea typeface="メイリオ"/>
                  <a:cs typeface="メイリオ"/>
                </a:rPr>
                <a:t>サポートブックがある</a:t>
              </a: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lang="en-US" altLang="ja-JP" sz="14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400" kern="100" dirty="0">
                <a:solidFill>
                  <a:srgbClr val="000000"/>
                </a:solidFill>
                <a:latin typeface="メイリオ"/>
                <a:ea typeface="メイリオ"/>
                <a:cs typeface="メイリオ"/>
              </a:endParaRPr>
            </a:p>
            <a:p>
              <a:pPr fontAlgn="auto">
                <a:spcBef>
                  <a:spcPts val="450"/>
                </a:spcBef>
                <a:spcAft>
                  <a:spcPts val="0"/>
                </a:spcAft>
                <a:defRPr/>
              </a:pPr>
              <a:endParaRPr kumimoji="0" lang="en-US" altLang="ja-JP" sz="1200" kern="100" dirty="0">
                <a:solidFill>
                  <a:srgbClr val="000000"/>
                </a:solidFill>
                <a:latin typeface="メイリオ"/>
                <a:ea typeface="メイリオ"/>
                <a:cs typeface="メイリオ"/>
              </a:endParaRPr>
            </a:p>
            <a:p>
              <a:pPr fontAlgn="auto">
                <a:spcBef>
                  <a:spcPts val="450"/>
                </a:spcBef>
                <a:spcAft>
                  <a:spcPts val="0"/>
                </a:spcAft>
                <a:defRPr/>
              </a:pPr>
              <a:endParaRPr kumimoji="0" lang="ja-JP" altLang="ja-JP" sz="1400" kern="100" dirty="0">
                <a:solidFill>
                  <a:srgbClr val="000000"/>
                </a:solidFill>
                <a:latin typeface="メイリオ"/>
                <a:ea typeface="メイリオ"/>
                <a:cs typeface="メイリオ"/>
              </a:endParaRPr>
            </a:p>
          </p:txBody>
        </p:sp>
        <p:sp>
          <p:nvSpPr>
            <p:cNvPr id="11" name="角丸四角形 10">
              <a:extLst>
                <a:ext uri="{FF2B5EF4-FFF2-40B4-BE49-F238E27FC236}">
                  <a16:creationId xmlns:a16="http://schemas.microsoft.com/office/drawing/2014/main" id="{1623260E-8878-AA5F-9603-930F98069FBA}"/>
                </a:ext>
              </a:extLst>
            </p:cNvPr>
            <p:cNvSpPr/>
            <p:nvPr/>
          </p:nvSpPr>
          <p:spPr>
            <a:xfrm>
              <a:off x="4503633" y="4131713"/>
              <a:ext cx="4119504" cy="204842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ja-JP" altLang="en-US" sz="2100" dirty="0">
                  <a:solidFill>
                    <a:srgbClr val="000000"/>
                  </a:solidFill>
                  <a:latin typeface="メイリオ"/>
                  <a:ea typeface="メイリオ"/>
                  <a:cs typeface="メイリオ"/>
                </a:rPr>
                <a:t>興味・関心／向上心</a:t>
              </a:r>
              <a:endParaRPr lang="en-US" altLang="ja-JP" sz="2100" dirty="0">
                <a:solidFill>
                  <a:srgbClr val="000000"/>
                </a:solidFill>
                <a:latin typeface="メイリオ"/>
                <a:ea typeface="メイリオ"/>
                <a:cs typeface="メイリオ"/>
              </a:endParaRPr>
            </a:p>
            <a:p>
              <a:pPr fontAlgn="auto">
                <a:spcBef>
                  <a:spcPts val="0"/>
                </a:spcBef>
                <a:spcAft>
                  <a:spcPts val="0"/>
                </a:spcAft>
                <a:defRPr/>
              </a:pP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他児とのコミュニケーション</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幼児向け番組（歌と踊りが好き・模倣する）</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電車関連（プラレール・電車を見に行く事）</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兄のゲーム（格闘系・一緒に行うが勝てないのが悔しい様子）</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兄のタブレット（小学校に入学したら、自分もタブレットが入手できる予定）</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r>
                <a:rPr lang="ja-JP" altLang="en-US" sz="1200" dirty="0">
                  <a:solidFill>
                    <a:srgbClr val="000000"/>
                  </a:solidFill>
                  <a:latin typeface="メイリオ"/>
                  <a:ea typeface="メイリオ"/>
                  <a:cs typeface="メイリオ"/>
                </a:rPr>
                <a:t>布パンツへ移行中（ほとんど失敗しないが、何かに集中して行きそびれてしまう時がある）→褒められる事で向上心が維持される</a:t>
              </a:r>
              <a:endParaRPr lang="en-US" altLang="ja-JP" sz="1200" dirty="0">
                <a:solidFill>
                  <a:srgbClr val="000000"/>
                </a:solidFill>
                <a:latin typeface="メイリオ"/>
                <a:ea typeface="メイリオ"/>
                <a:cs typeface="メイリオ"/>
              </a:endParaRPr>
            </a:p>
            <a:p>
              <a:pPr fontAlgn="auto">
                <a:spcBef>
                  <a:spcPts val="0"/>
                </a:spcBef>
                <a:spcAft>
                  <a:spcPts val="0"/>
                </a:spcAft>
                <a:defRPr/>
              </a:pPr>
              <a:endParaRPr lang="ja-JP" altLang="en-US" sz="1200" dirty="0">
                <a:solidFill>
                  <a:srgbClr val="000000"/>
                </a:solidFill>
                <a:latin typeface="メイリオ"/>
                <a:ea typeface="メイリオ"/>
                <a:cs typeface="メイリオ"/>
              </a:endParaRPr>
            </a:p>
          </p:txBody>
        </p:sp>
      </p:grpSp>
      <p:pic>
        <p:nvPicPr>
          <p:cNvPr id="3" name="図 2">
            <a:extLst>
              <a:ext uri="{FF2B5EF4-FFF2-40B4-BE49-F238E27FC236}">
                <a16:creationId xmlns:a16="http://schemas.microsoft.com/office/drawing/2014/main" id="{3926C44B-D18F-8EFC-A098-B91F1910313D}"/>
              </a:ext>
            </a:extLst>
          </p:cNvPr>
          <p:cNvPicPr>
            <a:picLocks noChangeAspect="1"/>
          </p:cNvPicPr>
          <p:nvPr/>
        </p:nvPicPr>
        <p:blipFill>
          <a:blip r:embed="rId3"/>
          <a:stretch>
            <a:fillRect/>
          </a:stretch>
        </p:blipFill>
        <p:spPr>
          <a:xfrm>
            <a:off x="3897442" y="2890475"/>
            <a:ext cx="1050171" cy="138199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lstStyle/>
          <a:p>
            <a:r>
              <a:rPr kumimoji="1" lang="ja-JP" altLang="en-US" sz="3600" dirty="0">
                <a:latin typeface="Meiryo" panose="020B0604030504040204" pitchFamily="34" charset="-128"/>
                <a:ea typeface="Meiryo" panose="020B0604030504040204" pitchFamily="34" charset="-128"/>
              </a:rPr>
              <a:t>演習２の概要と解説　２</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690689"/>
            <a:ext cx="7713492" cy="34778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dirty="0">
                <a:solidFill>
                  <a:prstClr val="black"/>
                </a:solidFill>
                <a:latin typeface="Calibri" panose="020F0502020204030204"/>
                <a:ea typeface="游ゴシック" panose="020B0400000000000000" pitchFamily="50" charset="-128"/>
              </a:rPr>
              <a:t>事前準備</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a:t>
            </a: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dirty="0">
                <a:solidFill>
                  <a:prstClr val="black"/>
                </a:solidFill>
                <a:latin typeface="Calibri" panose="020F0502020204030204"/>
                <a:ea typeface="游ゴシック" panose="020B0400000000000000" pitchFamily="50" charset="-128"/>
              </a:rPr>
              <a:t>ワークシートは別刷りをしておく等の配慮</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dirty="0">
                <a:solidFill>
                  <a:prstClr val="black"/>
                </a:solidFill>
                <a:latin typeface="Calibri" panose="020F0502020204030204"/>
                <a:ea typeface="游ゴシック" panose="020B0400000000000000" pitchFamily="50" charset="-128"/>
              </a:rPr>
              <a:t>２</a:t>
            </a:r>
            <a:r>
              <a:rPr kumimoji="1" lang="en-US" altLang="ja-JP" sz="2200" dirty="0">
                <a:solidFill>
                  <a:prstClr val="black"/>
                </a:solidFill>
                <a:latin typeface="Calibri" panose="020F0502020204030204"/>
                <a:ea typeface="游ゴシック" panose="020B0400000000000000" pitchFamily="50" charset="-128"/>
              </a:rPr>
              <a:t>. </a:t>
            </a:r>
            <a:r>
              <a:rPr kumimoji="1" lang="ja-JP" altLang="en-US" sz="2200" dirty="0">
                <a:solidFill>
                  <a:prstClr val="black"/>
                </a:solidFill>
                <a:latin typeface="Calibri" panose="020F0502020204030204"/>
                <a:ea typeface="游ゴシック" panose="020B0400000000000000" pitchFamily="50" charset="-128"/>
              </a:rPr>
              <a:t>追加情報資料も別刷りをしておく等の配慮</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dirty="0">
                <a:solidFill>
                  <a:prstClr val="black"/>
                </a:solidFill>
                <a:latin typeface="Calibri" panose="020F0502020204030204"/>
                <a:ea typeface="游ゴシック" panose="020B0400000000000000" pitchFamily="50" charset="-128"/>
              </a:rPr>
              <a:t>演習進行</a:t>
            </a:r>
            <a:r>
              <a:rPr kumimoji="1" lang="en-US" altLang="ja-JP" sz="2200" dirty="0">
                <a:solidFill>
                  <a:prstClr val="black"/>
                </a:solidFill>
                <a:latin typeface="Calibri" panose="020F0502020204030204"/>
                <a:ea typeface="游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１．時間管理の徹底</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dirty="0">
                <a:solidFill>
                  <a:prstClr val="black"/>
                </a:solidFill>
                <a:latin typeface="Calibri" panose="020F0502020204030204"/>
                <a:ea typeface="游ゴシック" panose="020B0400000000000000" pitchFamily="50" charset="-128"/>
              </a:rPr>
              <a:t>２．目的意識の明確化</a:t>
            </a:r>
            <a:endParaRPr kumimoji="1" lang="en-US" altLang="ja-JP" sz="220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a:t>
            </a:r>
            <a:r>
              <a:rPr kumimoji="1" lang="ja-JP" altLang="en-US" sz="2200" dirty="0">
                <a:solidFill>
                  <a:prstClr val="black"/>
                </a:solidFill>
                <a:latin typeface="Calibri" panose="020F0502020204030204"/>
                <a:ea typeface="游ゴシック" panose="020B0400000000000000" pitchFamily="50" charset="-128"/>
              </a:rPr>
              <a:t>．積極的な参加促進</a:t>
            </a:r>
            <a:endParaRPr kumimoji="1" lang="en-US" altLang="ja-JP" sz="2200" dirty="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200" dirty="0">
                <a:solidFill>
                  <a:prstClr val="black"/>
                </a:solidFill>
                <a:latin typeface="Calibri" panose="020F0502020204030204"/>
                <a:ea typeface="游ゴシック" panose="020B0400000000000000" pitchFamily="50" charset="-128"/>
              </a:rPr>
              <a:t>模擬演習</a:t>
            </a:r>
            <a:r>
              <a:rPr kumimoji="1" lang="en-US" altLang="ja-JP" sz="2200" dirty="0">
                <a:solidFill>
                  <a:prstClr val="black"/>
                </a:solidFill>
                <a:latin typeface="Calibri" panose="020F0502020204030204"/>
                <a:ea typeface="游ゴシック" panose="020B0400000000000000"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星: 5 pt 4">
            <a:extLst>
              <a:ext uri="{FF2B5EF4-FFF2-40B4-BE49-F238E27FC236}">
                <a16:creationId xmlns:a16="http://schemas.microsoft.com/office/drawing/2014/main" id="{9C903024-1F2D-3F58-F06C-EC04A73072C8}"/>
              </a:ext>
            </a:extLst>
          </p:cNvPr>
          <p:cNvSpPr/>
          <p:nvPr/>
        </p:nvSpPr>
        <p:spPr>
          <a:xfrm>
            <a:off x="8094689" y="389745"/>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3034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4B533B-23F6-0CE7-674C-5DB386B25C85}"/>
              </a:ext>
            </a:extLst>
          </p:cNvPr>
          <p:cNvSpPr>
            <a:spLocks noGrp="1"/>
          </p:cNvSpPr>
          <p:nvPr>
            <p:ph type="title"/>
          </p:nvPr>
        </p:nvSpPr>
        <p:spPr>
          <a:xfrm>
            <a:off x="628650" y="-69587"/>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模擬の配役等</a:t>
            </a:r>
          </a:p>
        </p:txBody>
      </p:sp>
      <p:graphicFrame>
        <p:nvGraphicFramePr>
          <p:cNvPr id="4" name="表 4">
            <a:extLst>
              <a:ext uri="{FF2B5EF4-FFF2-40B4-BE49-F238E27FC236}">
                <a16:creationId xmlns:a16="http://schemas.microsoft.com/office/drawing/2014/main" id="{07A30BDF-18E7-3D5A-3273-53601F272967}"/>
              </a:ext>
            </a:extLst>
          </p:cNvPr>
          <p:cNvGraphicFramePr>
            <a:graphicFrameLocks noGrp="1"/>
          </p:cNvGraphicFramePr>
          <p:nvPr>
            <p:extLst>
              <p:ext uri="{D42A27DB-BD31-4B8C-83A1-F6EECF244321}">
                <p14:modId xmlns:p14="http://schemas.microsoft.com/office/powerpoint/2010/main" val="2348356634"/>
              </p:ext>
            </p:extLst>
          </p:nvPr>
        </p:nvGraphicFramePr>
        <p:xfrm>
          <a:off x="628650" y="1255976"/>
          <a:ext cx="8017551" cy="3977640"/>
        </p:xfrm>
        <a:graphic>
          <a:graphicData uri="http://schemas.openxmlformats.org/drawingml/2006/table">
            <a:tbl>
              <a:tblPr firstRow="1" bandRow="1">
                <a:tableStyleId>{5C22544A-7EE6-4342-B048-85BDC9FD1C3A}</a:tableStyleId>
              </a:tblPr>
              <a:tblGrid>
                <a:gridCol w="2985407">
                  <a:extLst>
                    <a:ext uri="{9D8B030D-6E8A-4147-A177-3AD203B41FA5}">
                      <a16:colId xmlns:a16="http://schemas.microsoft.com/office/drawing/2014/main" val="1676551960"/>
                    </a:ext>
                  </a:extLst>
                </a:gridCol>
                <a:gridCol w="3152503">
                  <a:extLst>
                    <a:ext uri="{9D8B030D-6E8A-4147-A177-3AD203B41FA5}">
                      <a16:colId xmlns:a16="http://schemas.microsoft.com/office/drawing/2014/main" val="1051934428"/>
                    </a:ext>
                  </a:extLst>
                </a:gridCol>
                <a:gridCol w="1879641">
                  <a:extLst>
                    <a:ext uri="{9D8B030D-6E8A-4147-A177-3AD203B41FA5}">
                      <a16:colId xmlns:a16="http://schemas.microsoft.com/office/drawing/2014/main" val="3223337479"/>
                    </a:ext>
                  </a:extLst>
                </a:gridCol>
              </a:tblGrid>
              <a:tr h="370840">
                <a:tc>
                  <a:txBody>
                    <a:bodyPr/>
                    <a:lstStyle/>
                    <a:p>
                      <a:r>
                        <a:rPr kumimoji="1" lang="ja-JP" altLang="en-US" dirty="0"/>
                        <a:t>配役</a:t>
                      </a:r>
                    </a:p>
                  </a:txBody>
                  <a:tcPr/>
                </a:tc>
                <a:tc>
                  <a:txBody>
                    <a:bodyPr/>
                    <a:lstStyle/>
                    <a:p>
                      <a:r>
                        <a:rPr kumimoji="1" lang="ja-JP" altLang="en-US" dirty="0"/>
                        <a:t>氏名</a:t>
                      </a:r>
                    </a:p>
                  </a:txBody>
                  <a:tcPr/>
                </a:tc>
                <a:tc>
                  <a:txBody>
                    <a:bodyPr/>
                    <a:lstStyle/>
                    <a:p>
                      <a:r>
                        <a:rPr kumimoji="1" lang="ja-JP" altLang="en-US" dirty="0"/>
                        <a:t>役割</a:t>
                      </a:r>
                    </a:p>
                  </a:txBody>
                  <a:tcPr/>
                </a:tc>
                <a:extLst>
                  <a:ext uri="{0D108BD9-81ED-4DB2-BD59-A6C34878D82A}">
                    <a16:rowId xmlns:a16="http://schemas.microsoft.com/office/drawing/2014/main" val="3107898398"/>
                  </a:ext>
                </a:extLst>
              </a:tr>
              <a:tr h="370840">
                <a:tc>
                  <a:txBody>
                    <a:bodyPr/>
                    <a:lstStyle/>
                    <a:p>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a:t>
                      </a:r>
                    </a:p>
                  </a:txBody>
                  <a:tcPr/>
                </a:tc>
                <a:tc>
                  <a:txBody>
                    <a:bodyPr/>
                    <a:lstStyle/>
                    <a:p>
                      <a:r>
                        <a:rPr kumimoji="1" lang="ja-JP" altLang="en-US" dirty="0"/>
                        <a:t>繩田氏</a:t>
                      </a:r>
                    </a:p>
                  </a:txBody>
                  <a:tcPr/>
                </a:tc>
                <a:tc>
                  <a:txBody>
                    <a:bodyPr/>
                    <a:lstStyle/>
                    <a:p>
                      <a:endParaRPr kumimoji="1" lang="ja-JP" altLang="en-US"/>
                    </a:p>
                  </a:txBody>
                  <a:tcPr/>
                </a:tc>
                <a:extLst>
                  <a:ext uri="{0D108BD9-81ED-4DB2-BD59-A6C34878D82A}">
                    <a16:rowId xmlns:a16="http://schemas.microsoft.com/office/drawing/2014/main" val="4191582236"/>
                  </a:ext>
                </a:extLst>
              </a:tr>
              <a:tr h="370840">
                <a:tc>
                  <a:txBody>
                    <a:bodyPr/>
                    <a:lstStyle/>
                    <a:p>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くん家族（両親）</a:t>
                      </a:r>
                    </a:p>
                  </a:txBody>
                  <a:tcPr/>
                </a:tc>
                <a:tc>
                  <a:txBody>
                    <a:bodyPr/>
                    <a:lstStyle/>
                    <a:p>
                      <a:r>
                        <a:rPr kumimoji="1" lang="ja-JP" altLang="en-US" dirty="0"/>
                        <a:t>酒井氏（父）岸氏（母）</a:t>
                      </a:r>
                    </a:p>
                  </a:txBody>
                  <a:tcPr/>
                </a:tc>
                <a:tc>
                  <a:txBody>
                    <a:bodyPr/>
                    <a:lstStyle/>
                    <a:p>
                      <a:endParaRPr kumimoji="1" lang="ja-JP" altLang="en-US"/>
                    </a:p>
                  </a:txBody>
                  <a:tcPr/>
                </a:tc>
                <a:extLst>
                  <a:ext uri="{0D108BD9-81ED-4DB2-BD59-A6C34878D82A}">
                    <a16:rowId xmlns:a16="http://schemas.microsoft.com/office/drawing/2014/main" val="1010954739"/>
                  </a:ext>
                </a:extLst>
              </a:tr>
              <a:tr h="370840">
                <a:tc>
                  <a:txBody>
                    <a:bodyPr/>
                    <a:lstStyle/>
                    <a:p>
                      <a:r>
                        <a:rPr kumimoji="1" lang="ja-JP" altLang="en-US" dirty="0">
                          <a:latin typeface="メイリオ" panose="020B0604030504040204" pitchFamily="50" charset="-128"/>
                          <a:ea typeface="メイリオ" panose="020B0604030504040204" pitchFamily="50" charset="-128"/>
                        </a:rPr>
                        <a:t>相談支援専門員（</a:t>
                      </a:r>
                      <a:r>
                        <a:rPr kumimoji="1" lang="en-US" altLang="ja-JP" dirty="0">
                          <a:latin typeface="メイリオ" panose="020B0604030504040204" pitchFamily="50" charset="-128"/>
                          <a:ea typeface="メイリオ" panose="020B0604030504040204" pitchFamily="50" charset="-128"/>
                        </a:rPr>
                        <a:t>ONE</a:t>
                      </a:r>
                      <a:r>
                        <a:rPr kumimoji="1" lang="ja-JP" altLang="en-US" dirty="0">
                          <a:latin typeface="メイリオ" panose="020B0604030504040204" pitchFamily="50" charset="-128"/>
                          <a:ea typeface="メイリオ" panose="020B0604030504040204" pitchFamily="50" charset="-128"/>
                        </a:rPr>
                        <a:t>）</a:t>
                      </a:r>
                    </a:p>
                  </a:txBody>
                  <a:tcPr/>
                </a:tc>
                <a:tc>
                  <a:txBody>
                    <a:bodyPr/>
                    <a:lstStyle/>
                    <a:p>
                      <a:r>
                        <a:rPr kumimoji="1" lang="ja-JP" altLang="en-US" dirty="0"/>
                        <a:t>金丸氏</a:t>
                      </a:r>
                    </a:p>
                  </a:txBody>
                  <a:tcPr/>
                </a:tc>
                <a:tc>
                  <a:txBody>
                    <a:bodyPr/>
                    <a:lstStyle/>
                    <a:p>
                      <a:r>
                        <a:rPr kumimoji="1" lang="ja-JP" altLang="en-US" dirty="0"/>
                        <a:t>進行</a:t>
                      </a:r>
                    </a:p>
                  </a:txBody>
                  <a:tcPr/>
                </a:tc>
                <a:extLst>
                  <a:ext uri="{0D108BD9-81ED-4DB2-BD59-A6C34878D82A}">
                    <a16:rowId xmlns:a16="http://schemas.microsoft.com/office/drawing/2014/main" val="991493642"/>
                  </a:ext>
                </a:extLst>
              </a:tr>
              <a:tr h="370840">
                <a:tc>
                  <a:txBody>
                    <a:bodyPr/>
                    <a:lstStyle/>
                    <a:p>
                      <a:r>
                        <a:rPr kumimoji="1" lang="ja-JP" altLang="en-US" dirty="0">
                          <a:latin typeface="メイリオ" panose="020B0604030504040204" pitchFamily="50" charset="-128"/>
                          <a:ea typeface="メイリオ" panose="020B0604030504040204" pitchFamily="50" charset="-128"/>
                        </a:rPr>
                        <a:t>児童発達支援管理責任者（さんさん）</a:t>
                      </a:r>
                    </a:p>
                  </a:txBody>
                  <a:tcPr/>
                </a:tc>
                <a:tc>
                  <a:txBody>
                    <a:bodyPr/>
                    <a:lstStyle/>
                    <a:p>
                      <a:r>
                        <a:rPr kumimoji="1" lang="ja-JP" altLang="en-US" dirty="0"/>
                        <a:t>光真坊氏</a:t>
                      </a:r>
                    </a:p>
                  </a:txBody>
                  <a:tcPr/>
                </a:tc>
                <a:tc>
                  <a:txBody>
                    <a:bodyPr/>
                    <a:lstStyle/>
                    <a:p>
                      <a:r>
                        <a:rPr kumimoji="1" lang="ja-JP" altLang="en-US" dirty="0"/>
                        <a:t>記録</a:t>
                      </a:r>
                    </a:p>
                  </a:txBody>
                  <a:tcPr/>
                </a:tc>
                <a:extLst>
                  <a:ext uri="{0D108BD9-81ED-4DB2-BD59-A6C34878D82A}">
                    <a16:rowId xmlns:a16="http://schemas.microsoft.com/office/drawing/2014/main" val="3944646972"/>
                  </a:ext>
                </a:extLst>
              </a:tr>
              <a:tr h="370840">
                <a:tc>
                  <a:txBody>
                    <a:bodyPr/>
                    <a:lstStyle/>
                    <a:p>
                      <a:r>
                        <a:rPr kumimoji="1" lang="ja-JP" altLang="en-US" dirty="0">
                          <a:latin typeface="メイリオ" panose="020B0604030504040204" pitchFamily="50" charset="-128"/>
                          <a:ea typeface="メイリオ" panose="020B0604030504040204" pitchFamily="50" charset="-128"/>
                        </a:rPr>
                        <a:t>担当保育士（</a:t>
                      </a:r>
                      <a:r>
                        <a:rPr kumimoji="1" lang="en-US" altLang="ja-JP" dirty="0">
                          <a:latin typeface="メイリオ" panose="020B0604030504040204" pitchFamily="50" charset="-128"/>
                          <a:ea typeface="メイリオ" panose="020B0604030504040204" pitchFamily="50" charset="-128"/>
                        </a:rPr>
                        <a:t>Tomorrow</a:t>
                      </a:r>
                      <a:r>
                        <a:rPr kumimoji="1" lang="ja-JP" altLang="en-US" dirty="0">
                          <a:latin typeface="メイリオ" panose="020B0604030504040204" pitchFamily="50" charset="-128"/>
                          <a:ea typeface="メイリオ" panose="020B0604030504040204" pitchFamily="50" charset="-128"/>
                        </a:rPr>
                        <a:t>）</a:t>
                      </a:r>
                    </a:p>
                  </a:txBody>
                  <a:tcPr/>
                </a:tc>
                <a:tc>
                  <a:txBody>
                    <a:bodyPr/>
                    <a:lstStyle/>
                    <a:p>
                      <a:r>
                        <a:rPr kumimoji="1" lang="ja-JP" altLang="en-US"/>
                        <a:t>大塚氏</a:t>
                      </a:r>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893291728"/>
                  </a:ext>
                </a:extLst>
              </a:tr>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60994384"/>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080864678"/>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96164284"/>
                  </a:ext>
                </a:extLst>
              </a:tr>
              <a:tr h="370840">
                <a:tc>
                  <a:txBody>
                    <a:bodyPr/>
                    <a:lstStyle/>
                    <a:p>
                      <a:r>
                        <a:rPr kumimoji="1" lang="ja-JP" altLang="en-US" dirty="0">
                          <a:latin typeface="メイリオ" panose="020B0604030504040204" pitchFamily="50" charset="-128"/>
                          <a:ea typeface="メイリオ" panose="020B0604030504040204" pitchFamily="50" charset="-128"/>
                        </a:rPr>
                        <a:t>観察者</a:t>
                      </a:r>
                      <a:endParaRPr kumimoji="1" lang="en-US" altLang="ja-JP" dirty="0">
                        <a:latin typeface="メイリオ" panose="020B0604030504040204" pitchFamily="50" charset="-128"/>
                        <a:ea typeface="メイリオ" panose="020B0604030504040204" pitchFamily="50" charset="-128"/>
                      </a:endParaRPr>
                    </a:p>
                  </a:txBody>
                  <a:tcPr/>
                </a:tc>
                <a:tc>
                  <a:txBody>
                    <a:bodyPr/>
                    <a:lstStyle/>
                    <a:p>
                      <a:r>
                        <a:rPr kumimoji="1" lang="ja-JP" altLang="en-US" dirty="0"/>
                        <a:t>小川</a:t>
                      </a:r>
                    </a:p>
                  </a:txBody>
                  <a:tcPr/>
                </a:tc>
                <a:tc>
                  <a:txBody>
                    <a:bodyPr/>
                    <a:lstStyle/>
                    <a:p>
                      <a:r>
                        <a:rPr kumimoji="1" lang="ja-JP" altLang="en-US" dirty="0"/>
                        <a:t>解説も行う</a:t>
                      </a:r>
                    </a:p>
                  </a:txBody>
                  <a:tcPr/>
                </a:tc>
                <a:extLst>
                  <a:ext uri="{0D108BD9-81ED-4DB2-BD59-A6C34878D82A}">
                    <a16:rowId xmlns:a16="http://schemas.microsoft.com/office/drawing/2014/main" val="1610129847"/>
                  </a:ext>
                </a:extLst>
              </a:tr>
            </a:tbl>
          </a:graphicData>
        </a:graphic>
      </p:graphicFrame>
      <p:sp>
        <p:nvSpPr>
          <p:cNvPr id="3" name="星: 5 pt 2">
            <a:extLst>
              <a:ext uri="{FF2B5EF4-FFF2-40B4-BE49-F238E27FC236}">
                <a16:creationId xmlns:a16="http://schemas.microsoft.com/office/drawing/2014/main" id="{F3D4A9D9-5455-5FE2-89C2-68EAC5A35AC0}"/>
              </a:ext>
            </a:extLst>
          </p:cNvPr>
          <p:cNvSpPr/>
          <p:nvPr/>
        </p:nvSpPr>
        <p:spPr>
          <a:xfrm>
            <a:off x="8094689" y="389745"/>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0351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CA16C-2867-A20A-F0BA-A917152EA421}"/>
              </a:ext>
            </a:extLst>
          </p:cNvPr>
          <p:cNvSpPr>
            <a:spLocks noGrp="1"/>
          </p:cNvSpPr>
          <p:nvPr>
            <p:ph type="title"/>
          </p:nvPr>
        </p:nvSpPr>
        <p:spPr/>
        <p:txBody>
          <a:bodyPr/>
          <a:lstStyle/>
          <a:p>
            <a:r>
              <a:rPr lang="ja-JP" altLang="en-US" dirty="0"/>
              <a:t>模擬演習（</a:t>
            </a:r>
            <a:r>
              <a:rPr lang="en-US" altLang="ja-JP" dirty="0"/>
              <a:t>30</a:t>
            </a:r>
            <a:r>
              <a:rPr lang="ja-JP" altLang="en-US" dirty="0"/>
              <a:t>分）</a:t>
            </a:r>
            <a:endParaRPr kumimoji="1" lang="ja-JP" altLang="en-US" dirty="0"/>
          </a:p>
        </p:txBody>
      </p:sp>
      <p:sp>
        <p:nvSpPr>
          <p:cNvPr id="3" name="コンテンツ プレースホルダー 2">
            <a:extLst>
              <a:ext uri="{FF2B5EF4-FFF2-40B4-BE49-F238E27FC236}">
                <a16:creationId xmlns:a16="http://schemas.microsoft.com/office/drawing/2014/main" id="{F49EEFCD-0BAA-394F-9C11-1B8A01E4819C}"/>
              </a:ext>
            </a:extLst>
          </p:cNvPr>
          <p:cNvSpPr>
            <a:spLocks noGrp="1"/>
          </p:cNvSpPr>
          <p:nvPr>
            <p:ph idx="1"/>
          </p:nvPr>
        </p:nvSpPr>
        <p:spPr/>
        <p:txBody>
          <a:bodyPr/>
          <a:lstStyle/>
          <a:p>
            <a:pPr marL="0" indent="0">
              <a:buNone/>
            </a:pPr>
            <a:r>
              <a:rPr kumimoji="1" lang="en-US" altLang="ja-JP" dirty="0"/>
              <a:t>POINT</a:t>
            </a:r>
          </a:p>
          <a:p>
            <a:r>
              <a:rPr kumimoji="1" lang="en-US" altLang="ja-JP" dirty="0"/>
              <a:t>A</a:t>
            </a:r>
            <a:r>
              <a:rPr kumimoji="1" lang="ja-JP" altLang="en-US" dirty="0"/>
              <a:t>君を中心とした支援チームのスタートアップ</a:t>
            </a:r>
            <a:endParaRPr kumimoji="1" lang="en-US" altLang="ja-JP" dirty="0"/>
          </a:p>
          <a:p>
            <a:r>
              <a:rPr lang="en-US" altLang="ja-JP" dirty="0"/>
              <a:t>A</a:t>
            </a:r>
            <a:r>
              <a:rPr lang="ja-JP" altLang="en-US" dirty="0"/>
              <a:t>君の意思表明を大切に</a:t>
            </a:r>
            <a:endParaRPr kumimoji="1" lang="en-US" altLang="ja-JP" dirty="0"/>
          </a:p>
          <a:p>
            <a:r>
              <a:rPr lang="ja-JP" altLang="en-US" dirty="0"/>
              <a:t>緩やかな合意形成（総合的な支援方針や長期目標について合意形成をはかる）</a:t>
            </a:r>
            <a:endParaRPr lang="en-US" altLang="ja-JP" dirty="0"/>
          </a:p>
          <a:p>
            <a:r>
              <a:rPr lang="ja-JP" altLang="en-US" dirty="0"/>
              <a:t>役割分担と重なり代の確認と共有</a:t>
            </a:r>
            <a:endParaRPr lang="en-US" altLang="ja-JP" dirty="0"/>
          </a:p>
          <a:p>
            <a:r>
              <a:rPr lang="ja-JP" altLang="en-US" dirty="0"/>
              <a:t>情報共有手段等の確認</a:t>
            </a:r>
            <a:endParaRPr lang="en-US" altLang="ja-JP" dirty="0"/>
          </a:p>
          <a:p>
            <a:r>
              <a:rPr lang="ja-JP" altLang="en-US" dirty="0"/>
              <a:t>次回会議の設定</a:t>
            </a:r>
            <a:endParaRPr lang="en-US" altLang="ja-JP" dirty="0"/>
          </a:p>
          <a:p>
            <a:endParaRPr kumimoji="1" lang="ja-JP" altLang="en-US" dirty="0"/>
          </a:p>
        </p:txBody>
      </p:sp>
    </p:spTree>
    <p:extLst>
      <p:ext uri="{BB962C8B-B14F-4D97-AF65-F5344CB8AC3E}">
        <p14:creationId xmlns:p14="http://schemas.microsoft.com/office/powerpoint/2010/main" val="4011437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4B533B-23F6-0CE7-674C-5DB386B25C85}"/>
              </a:ext>
            </a:extLst>
          </p:cNvPr>
          <p:cNvSpPr>
            <a:spLocks noGrp="1"/>
          </p:cNvSpPr>
          <p:nvPr>
            <p:ph type="title"/>
          </p:nvPr>
        </p:nvSpPr>
        <p:spPr>
          <a:xfrm>
            <a:off x="628650" y="-69587"/>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配役決め（</a:t>
            </a:r>
            <a:r>
              <a:rPr kumimoji="1" lang="en-US" altLang="ja-JP" sz="3600" dirty="0">
                <a:latin typeface="メイリオ" panose="020B0604030504040204" pitchFamily="50" charset="-128"/>
                <a:ea typeface="メイリオ" panose="020B0604030504040204" pitchFamily="50" charset="-128"/>
              </a:rPr>
              <a:t>5</a:t>
            </a:r>
            <a:r>
              <a:rPr kumimoji="1" lang="ja-JP" altLang="en-US" sz="3600" dirty="0">
                <a:latin typeface="メイリオ" panose="020B0604030504040204" pitchFamily="50" charset="-128"/>
                <a:ea typeface="メイリオ" panose="020B0604030504040204" pitchFamily="50" charset="-128"/>
              </a:rPr>
              <a:t>分）</a:t>
            </a:r>
          </a:p>
        </p:txBody>
      </p:sp>
      <p:graphicFrame>
        <p:nvGraphicFramePr>
          <p:cNvPr id="4" name="表 4">
            <a:extLst>
              <a:ext uri="{FF2B5EF4-FFF2-40B4-BE49-F238E27FC236}">
                <a16:creationId xmlns:a16="http://schemas.microsoft.com/office/drawing/2014/main" id="{07A30BDF-18E7-3D5A-3273-53601F272967}"/>
              </a:ext>
            </a:extLst>
          </p:cNvPr>
          <p:cNvGraphicFramePr>
            <a:graphicFrameLocks noGrp="1"/>
          </p:cNvGraphicFramePr>
          <p:nvPr/>
        </p:nvGraphicFramePr>
        <p:xfrm>
          <a:off x="628650" y="1255976"/>
          <a:ext cx="8017551" cy="3977640"/>
        </p:xfrm>
        <a:graphic>
          <a:graphicData uri="http://schemas.openxmlformats.org/drawingml/2006/table">
            <a:tbl>
              <a:tblPr firstRow="1" bandRow="1">
                <a:tableStyleId>{5C22544A-7EE6-4342-B048-85BDC9FD1C3A}</a:tableStyleId>
              </a:tblPr>
              <a:tblGrid>
                <a:gridCol w="2985407">
                  <a:extLst>
                    <a:ext uri="{9D8B030D-6E8A-4147-A177-3AD203B41FA5}">
                      <a16:colId xmlns:a16="http://schemas.microsoft.com/office/drawing/2014/main" val="1676551960"/>
                    </a:ext>
                  </a:extLst>
                </a:gridCol>
                <a:gridCol w="2359627">
                  <a:extLst>
                    <a:ext uri="{9D8B030D-6E8A-4147-A177-3AD203B41FA5}">
                      <a16:colId xmlns:a16="http://schemas.microsoft.com/office/drawing/2014/main" val="1051934428"/>
                    </a:ext>
                  </a:extLst>
                </a:gridCol>
                <a:gridCol w="2672517">
                  <a:extLst>
                    <a:ext uri="{9D8B030D-6E8A-4147-A177-3AD203B41FA5}">
                      <a16:colId xmlns:a16="http://schemas.microsoft.com/office/drawing/2014/main" val="3223337479"/>
                    </a:ext>
                  </a:extLst>
                </a:gridCol>
              </a:tblGrid>
              <a:tr h="370840">
                <a:tc>
                  <a:txBody>
                    <a:bodyPr/>
                    <a:lstStyle/>
                    <a:p>
                      <a:r>
                        <a:rPr kumimoji="1" lang="ja-JP" altLang="en-US" dirty="0"/>
                        <a:t>配役</a:t>
                      </a:r>
                    </a:p>
                  </a:txBody>
                  <a:tcPr/>
                </a:tc>
                <a:tc>
                  <a:txBody>
                    <a:bodyPr/>
                    <a:lstStyle/>
                    <a:p>
                      <a:r>
                        <a:rPr kumimoji="1" lang="ja-JP" altLang="en-US" dirty="0"/>
                        <a:t>氏名</a:t>
                      </a:r>
                    </a:p>
                  </a:txBody>
                  <a:tcPr/>
                </a:tc>
                <a:tc>
                  <a:txBody>
                    <a:bodyPr/>
                    <a:lstStyle/>
                    <a:p>
                      <a:r>
                        <a:rPr kumimoji="1" lang="ja-JP" altLang="en-US" dirty="0"/>
                        <a:t>役割</a:t>
                      </a:r>
                    </a:p>
                  </a:txBody>
                  <a:tcPr/>
                </a:tc>
                <a:extLst>
                  <a:ext uri="{0D108BD9-81ED-4DB2-BD59-A6C34878D82A}">
                    <a16:rowId xmlns:a16="http://schemas.microsoft.com/office/drawing/2014/main" val="3107898398"/>
                  </a:ext>
                </a:extLst>
              </a:tr>
              <a:tr h="370840">
                <a:tc>
                  <a:txBody>
                    <a:bodyPr/>
                    <a:lstStyle/>
                    <a:p>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191582236"/>
                  </a:ext>
                </a:extLst>
              </a:tr>
              <a:tr h="370840">
                <a:tc>
                  <a:txBody>
                    <a:bodyPr/>
                    <a:lstStyle/>
                    <a:p>
                      <a:r>
                        <a:rPr kumimoji="1" lang="en-US" altLang="ja-JP" dirty="0">
                          <a:latin typeface="メイリオ" panose="020B0604030504040204" pitchFamily="50" charset="-128"/>
                          <a:ea typeface="メイリオ" panose="020B0604030504040204" pitchFamily="50" charset="-128"/>
                        </a:rPr>
                        <a:t>A</a:t>
                      </a:r>
                      <a:r>
                        <a:rPr kumimoji="1" lang="ja-JP" altLang="en-US" dirty="0">
                          <a:latin typeface="メイリオ" panose="020B0604030504040204" pitchFamily="50" charset="-128"/>
                          <a:ea typeface="メイリオ" panose="020B0604030504040204" pitchFamily="50" charset="-128"/>
                        </a:rPr>
                        <a:t>くん家族（　　）</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10954739"/>
                  </a:ext>
                </a:extLst>
              </a:tr>
              <a:tr h="370840">
                <a:tc>
                  <a:txBody>
                    <a:bodyPr/>
                    <a:lstStyle/>
                    <a:p>
                      <a:r>
                        <a:rPr kumimoji="1" lang="ja-JP" altLang="en-US" dirty="0">
                          <a:latin typeface="メイリオ" panose="020B0604030504040204" pitchFamily="50" charset="-128"/>
                          <a:ea typeface="メイリオ" panose="020B0604030504040204" pitchFamily="50" charset="-128"/>
                        </a:rPr>
                        <a:t>相談支援専門員（</a:t>
                      </a:r>
                      <a:r>
                        <a:rPr kumimoji="1" lang="en-US" altLang="ja-JP" dirty="0">
                          <a:latin typeface="メイリオ" panose="020B0604030504040204" pitchFamily="50" charset="-128"/>
                          <a:ea typeface="メイリオ" panose="020B0604030504040204" pitchFamily="50" charset="-128"/>
                        </a:rPr>
                        <a:t>ONE</a:t>
                      </a:r>
                      <a:r>
                        <a:rPr kumimoji="1" lang="ja-JP" altLang="en-US" dirty="0">
                          <a:latin typeface="メイリオ" panose="020B0604030504040204" pitchFamily="50" charset="-128"/>
                          <a:ea typeface="メイリオ" panose="020B0604030504040204" pitchFamily="50" charset="-128"/>
                        </a:rPr>
                        <a:t>）</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91493642"/>
                  </a:ext>
                </a:extLst>
              </a:tr>
              <a:tr h="370840">
                <a:tc>
                  <a:txBody>
                    <a:bodyPr/>
                    <a:lstStyle/>
                    <a:p>
                      <a:r>
                        <a:rPr kumimoji="1" lang="ja-JP" altLang="en-US" dirty="0">
                          <a:latin typeface="メイリオ" panose="020B0604030504040204" pitchFamily="50" charset="-128"/>
                          <a:ea typeface="メイリオ" panose="020B0604030504040204" pitchFamily="50" charset="-128"/>
                        </a:rPr>
                        <a:t>児童発達支援管理責任者（さんさん）</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944646972"/>
                  </a:ext>
                </a:extLst>
              </a:tr>
              <a:tr h="370840">
                <a:tc>
                  <a:txBody>
                    <a:bodyPr/>
                    <a:lstStyle/>
                    <a:p>
                      <a:r>
                        <a:rPr kumimoji="1" lang="ja-JP" altLang="en-US" dirty="0">
                          <a:latin typeface="メイリオ" panose="020B0604030504040204" pitchFamily="50" charset="-128"/>
                          <a:ea typeface="メイリオ" panose="020B0604030504040204" pitchFamily="50" charset="-128"/>
                        </a:rPr>
                        <a:t>担当保育士（</a:t>
                      </a:r>
                      <a:r>
                        <a:rPr kumimoji="1" lang="en-US" altLang="ja-JP" dirty="0">
                          <a:latin typeface="メイリオ" panose="020B0604030504040204" pitchFamily="50" charset="-128"/>
                          <a:ea typeface="メイリオ" panose="020B0604030504040204" pitchFamily="50" charset="-128"/>
                        </a:rPr>
                        <a:t>Tomorrow</a:t>
                      </a:r>
                      <a:r>
                        <a:rPr kumimoji="1" lang="ja-JP" altLang="en-US" dirty="0">
                          <a:latin typeface="メイリオ" panose="020B0604030504040204" pitchFamily="50" charset="-128"/>
                          <a:ea typeface="メイリオ" panose="020B0604030504040204" pitchFamily="50" charset="-128"/>
                        </a:rPr>
                        <a:t>）</a:t>
                      </a:r>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893291728"/>
                  </a:ext>
                </a:extLst>
              </a:tr>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460994384"/>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080864678"/>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96164284"/>
                  </a:ext>
                </a:extLst>
              </a:tr>
              <a:tr h="370840">
                <a:tc>
                  <a:txBody>
                    <a:bodyPr/>
                    <a:lstStyle/>
                    <a:p>
                      <a:r>
                        <a:rPr kumimoji="1" lang="ja-JP" altLang="en-US" dirty="0">
                          <a:latin typeface="メイリオ" panose="020B0604030504040204" pitchFamily="50" charset="-128"/>
                          <a:ea typeface="メイリオ" panose="020B0604030504040204" pitchFamily="50" charset="-128"/>
                        </a:rPr>
                        <a:t>観察者</a:t>
                      </a:r>
                      <a:endParaRPr kumimoji="1" lang="en-US" altLang="ja-JP" dirty="0">
                        <a:latin typeface="メイリオ" panose="020B0604030504040204" pitchFamily="50" charset="-128"/>
                        <a:ea typeface="メイリオ" panose="020B0604030504040204" pitchFamily="50" charset="-128"/>
                      </a:endParaRPr>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1610129847"/>
                  </a:ext>
                </a:extLst>
              </a:tr>
            </a:tbl>
          </a:graphicData>
        </a:graphic>
      </p:graphicFrame>
      <p:sp>
        <p:nvSpPr>
          <p:cNvPr id="5" name="テキスト ボックス 4">
            <a:extLst>
              <a:ext uri="{FF2B5EF4-FFF2-40B4-BE49-F238E27FC236}">
                <a16:creationId xmlns:a16="http://schemas.microsoft.com/office/drawing/2014/main" id="{06E5BAFB-04D1-3560-B2C7-EC9E4A735530}"/>
              </a:ext>
            </a:extLst>
          </p:cNvPr>
          <p:cNvSpPr txBox="1"/>
          <p:nvPr/>
        </p:nvSpPr>
        <p:spPr>
          <a:xfrm>
            <a:off x="628649" y="5410735"/>
            <a:ext cx="8017552" cy="923330"/>
          </a:xfrm>
          <a:prstGeom prst="rect">
            <a:avLst/>
          </a:prstGeom>
          <a:noFill/>
        </p:spPr>
        <p:txBody>
          <a:bodyPr wrap="square" rtlCol="0">
            <a:spAutoFit/>
          </a:bodyPr>
          <a:lstStyle/>
          <a:p>
            <a:r>
              <a:rPr kumimoji="1" lang="ja-JP" altLang="en-US" dirty="0"/>
              <a:t>①会議参加者を決める　②配役を誰が行うかを決める　</a:t>
            </a:r>
            <a:endParaRPr kumimoji="1" lang="en-US" altLang="ja-JP" dirty="0"/>
          </a:p>
          <a:p>
            <a:r>
              <a:rPr kumimoji="1" lang="ja-JP" altLang="en-US" dirty="0"/>
              <a:t>③役割（相談支援専門員が進行・記録等を一人で行う必要はありません）</a:t>
            </a:r>
            <a:endParaRPr kumimoji="1" lang="en-US" altLang="ja-JP" dirty="0"/>
          </a:p>
          <a:p>
            <a:r>
              <a:rPr kumimoji="1" lang="ja-JP" altLang="en-US" dirty="0"/>
              <a:t>④観察者はファシリテーター等が実施</a:t>
            </a:r>
            <a:endParaRPr kumimoji="1" lang="en-US" altLang="ja-JP" dirty="0"/>
          </a:p>
        </p:txBody>
      </p:sp>
    </p:spTree>
    <p:extLst>
      <p:ext uri="{BB962C8B-B14F-4D97-AF65-F5344CB8AC3E}">
        <p14:creationId xmlns:p14="http://schemas.microsoft.com/office/powerpoint/2010/main" val="1005228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58611F-434A-8229-73D2-59964217EB47}"/>
              </a:ext>
            </a:extLst>
          </p:cNvPr>
          <p:cNvSpPr>
            <a:spLocks noGrp="1"/>
          </p:cNvSpPr>
          <p:nvPr>
            <p:ph type="title"/>
          </p:nvPr>
        </p:nvSpPr>
        <p:spPr>
          <a:xfrm>
            <a:off x="628650" y="18255"/>
            <a:ext cx="7886700" cy="1325563"/>
          </a:xfrm>
        </p:spPr>
        <p:txBody>
          <a:bodyPr>
            <a:normAutofit/>
          </a:bodyPr>
          <a:lstStyle/>
          <a:p>
            <a:r>
              <a:rPr lang="ja-JP" altLang="en-US" sz="3600" dirty="0">
                <a:latin typeface="メイリオ" panose="020B0604030504040204" pitchFamily="50" charset="-128"/>
                <a:ea typeface="メイリオ" panose="020B0604030504040204" pitchFamily="50" charset="-128"/>
              </a:rPr>
              <a:t>ロールプレイの振り返り（</a:t>
            </a:r>
            <a:r>
              <a:rPr lang="en-US" altLang="ja-JP" sz="3600" dirty="0">
                <a:latin typeface="メイリオ" panose="020B0604030504040204" pitchFamily="50" charset="-128"/>
                <a:ea typeface="メイリオ" panose="020B0604030504040204" pitchFamily="50" charset="-128"/>
              </a:rPr>
              <a:t>10</a:t>
            </a:r>
            <a:r>
              <a:rPr lang="ja-JP" altLang="en-US" sz="3600" dirty="0">
                <a:latin typeface="メイリオ" panose="020B0604030504040204" pitchFamily="50" charset="-128"/>
                <a:ea typeface="メイリオ" panose="020B0604030504040204" pitchFamily="50" charset="-128"/>
              </a:rPr>
              <a:t>分）</a:t>
            </a:r>
            <a:endParaRPr kumimoji="1" lang="ja-JP" altLang="en-US" sz="3600" dirty="0">
              <a:latin typeface="メイリオ" panose="020B0604030504040204" pitchFamily="50" charset="-128"/>
              <a:ea typeface="メイリオ" panose="020B0604030504040204" pitchFamily="50" charset="-128"/>
            </a:endParaRPr>
          </a:p>
        </p:txBody>
      </p:sp>
      <p:graphicFrame>
        <p:nvGraphicFramePr>
          <p:cNvPr id="4" name="表 4">
            <a:extLst>
              <a:ext uri="{FF2B5EF4-FFF2-40B4-BE49-F238E27FC236}">
                <a16:creationId xmlns:a16="http://schemas.microsoft.com/office/drawing/2014/main" id="{F3187CD5-7D7B-6468-6F1C-391E75EBD400}"/>
              </a:ext>
            </a:extLst>
          </p:cNvPr>
          <p:cNvGraphicFramePr>
            <a:graphicFrameLocks noGrp="1"/>
          </p:cNvGraphicFramePr>
          <p:nvPr>
            <p:extLst>
              <p:ext uri="{D42A27DB-BD31-4B8C-83A1-F6EECF244321}">
                <p14:modId xmlns:p14="http://schemas.microsoft.com/office/powerpoint/2010/main" val="1803349759"/>
              </p:ext>
            </p:extLst>
          </p:nvPr>
        </p:nvGraphicFramePr>
        <p:xfrm>
          <a:off x="598670" y="1022249"/>
          <a:ext cx="7886700" cy="4754438"/>
        </p:xfrm>
        <a:graphic>
          <a:graphicData uri="http://schemas.openxmlformats.org/drawingml/2006/table">
            <a:tbl>
              <a:tblPr firstRow="1" bandRow="1">
                <a:tableStyleId>{5C22544A-7EE6-4342-B048-85BDC9FD1C3A}</a:tableStyleId>
              </a:tblPr>
              <a:tblGrid>
                <a:gridCol w="3493645">
                  <a:extLst>
                    <a:ext uri="{9D8B030D-6E8A-4147-A177-3AD203B41FA5}">
                      <a16:colId xmlns:a16="http://schemas.microsoft.com/office/drawing/2014/main" val="151377101"/>
                    </a:ext>
                  </a:extLst>
                </a:gridCol>
                <a:gridCol w="4393055">
                  <a:extLst>
                    <a:ext uri="{9D8B030D-6E8A-4147-A177-3AD203B41FA5}">
                      <a16:colId xmlns:a16="http://schemas.microsoft.com/office/drawing/2014/main" val="34491430"/>
                    </a:ext>
                  </a:extLst>
                </a:gridCol>
              </a:tblGrid>
              <a:tr h="466456">
                <a:tc>
                  <a:txBody>
                    <a:bodyPr/>
                    <a:lstStyle/>
                    <a:p>
                      <a:r>
                        <a:rPr kumimoji="1" lang="ja-JP" altLang="en-US" dirty="0"/>
                        <a:t>項目</a:t>
                      </a:r>
                    </a:p>
                  </a:txBody>
                  <a:tcPr anchor="ctr"/>
                </a:tc>
                <a:tc>
                  <a:txBody>
                    <a:bodyPr/>
                    <a:lstStyle/>
                    <a:p>
                      <a:r>
                        <a:rPr kumimoji="1" lang="ja-JP" altLang="en-US" dirty="0"/>
                        <a:t>演習での実施状況</a:t>
                      </a:r>
                    </a:p>
                  </a:txBody>
                  <a:tcPr anchor="ctr"/>
                </a:tc>
                <a:extLst>
                  <a:ext uri="{0D108BD9-81ED-4DB2-BD59-A6C34878D82A}">
                    <a16:rowId xmlns:a16="http://schemas.microsoft.com/office/drawing/2014/main" val="738876066"/>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座席や環境面の配慮</a:t>
                      </a:r>
                    </a:p>
                  </a:txBody>
                  <a:tcPr anchor="ctr"/>
                </a:tc>
                <a:tc>
                  <a:txBody>
                    <a:bodyPr/>
                    <a:lstStyle/>
                    <a:p>
                      <a:endParaRPr kumimoji="1" lang="ja-JP" altLang="en-US"/>
                    </a:p>
                  </a:txBody>
                  <a:tcPr anchor="ctr"/>
                </a:tc>
                <a:extLst>
                  <a:ext uri="{0D108BD9-81ED-4DB2-BD59-A6C34878D82A}">
                    <a16:rowId xmlns:a16="http://schemas.microsoft.com/office/drawing/2014/main" val="494729438"/>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会議目的の確認</a:t>
                      </a:r>
                    </a:p>
                  </a:txBody>
                  <a:tcPr anchor="ctr"/>
                </a:tc>
                <a:tc>
                  <a:txBody>
                    <a:bodyPr/>
                    <a:lstStyle/>
                    <a:p>
                      <a:endParaRPr kumimoji="1" lang="ja-JP" altLang="en-US" dirty="0"/>
                    </a:p>
                  </a:txBody>
                  <a:tcPr anchor="ctr"/>
                </a:tc>
                <a:extLst>
                  <a:ext uri="{0D108BD9-81ED-4DB2-BD59-A6C34878D82A}">
                    <a16:rowId xmlns:a16="http://schemas.microsoft.com/office/drawing/2014/main" val="417129880"/>
                  </a:ext>
                </a:extLst>
              </a:tr>
              <a:tr h="556334">
                <a:tc>
                  <a:txBody>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くんを中心とした会議</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a:t>
                      </a:r>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くんの意思表示への支援）</a:t>
                      </a:r>
                    </a:p>
                  </a:txBody>
                  <a:tcPr anchor="ctr"/>
                </a:tc>
                <a:tc>
                  <a:txBody>
                    <a:bodyPr/>
                    <a:lstStyle/>
                    <a:p>
                      <a:endParaRPr kumimoji="1" lang="ja-JP" altLang="en-US" dirty="0"/>
                    </a:p>
                  </a:txBody>
                  <a:tcPr anchor="ctr"/>
                </a:tc>
                <a:extLst>
                  <a:ext uri="{0D108BD9-81ED-4DB2-BD59-A6C34878D82A}">
                    <a16:rowId xmlns:a16="http://schemas.microsoft.com/office/drawing/2014/main" val="1457157918"/>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関係機関からの情報提供と共有</a:t>
                      </a:r>
                    </a:p>
                  </a:txBody>
                  <a:tcPr anchor="ctr"/>
                </a:tc>
                <a:tc>
                  <a:txBody>
                    <a:bodyPr/>
                    <a:lstStyle/>
                    <a:p>
                      <a:endParaRPr kumimoji="1" lang="ja-JP" altLang="en-US" dirty="0"/>
                    </a:p>
                  </a:txBody>
                  <a:tcPr anchor="ctr"/>
                </a:tc>
                <a:extLst>
                  <a:ext uri="{0D108BD9-81ED-4DB2-BD59-A6C34878D82A}">
                    <a16:rowId xmlns:a16="http://schemas.microsoft.com/office/drawing/2014/main" val="1641775446"/>
                  </a:ext>
                </a:extLst>
              </a:tr>
              <a:tr h="466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支援目標の共有（必要に応じた修正）</a:t>
                      </a:r>
                    </a:p>
                  </a:txBody>
                  <a:tcPr anchor="ctr"/>
                </a:tc>
                <a:tc>
                  <a:txBody>
                    <a:bodyPr/>
                    <a:lstStyle/>
                    <a:p>
                      <a:endParaRPr kumimoji="1" lang="ja-JP" altLang="en-US" dirty="0"/>
                    </a:p>
                  </a:txBody>
                  <a:tcPr anchor="ctr"/>
                </a:tc>
                <a:extLst>
                  <a:ext uri="{0D108BD9-81ED-4DB2-BD59-A6C34878D82A}">
                    <a16:rowId xmlns:a16="http://schemas.microsoft.com/office/drawing/2014/main" val="1388719362"/>
                  </a:ext>
                </a:extLst>
              </a:tr>
              <a:tr h="466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参加者全員の発言機会（アイデア出し）</a:t>
                      </a:r>
                    </a:p>
                  </a:txBody>
                  <a:tcPr anchor="ctr"/>
                </a:tc>
                <a:tc>
                  <a:txBody>
                    <a:bodyPr/>
                    <a:lstStyle/>
                    <a:p>
                      <a:endParaRPr kumimoji="1" lang="ja-JP" altLang="en-US" dirty="0"/>
                    </a:p>
                  </a:txBody>
                  <a:tcPr anchor="ctr"/>
                </a:tc>
                <a:extLst>
                  <a:ext uri="{0D108BD9-81ED-4DB2-BD59-A6C34878D82A}">
                    <a16:rowId xmlns:a16="http://schemas.microsoft.com/office/drawing/2014/main" val="2709732751"/>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関係機関の具体的な役割分担</a:t>
                      </a:r>
                    </a:p>
                  </a:txBody>
                  <a:tcPr anchor="ctr"/>
                </a:tc>
                <a:tc>
                  <a:txBody>
                    <a:bodyPr/>
                    <a:lstStyle/>
                    <a:p>
                      <a:endParaRPr kumimoji="1" lang="ja-JP" altLang="en-US" dirty="0"/>
                    </a:p>
                  </a:txBody>
                  <a:tcPr anchor="ctr"/>
                </a:tc>
                <a:extLst>
                  <a:ext uri="{0D108BD9-81ED-4DB2-BD59-A6C34878D82A}">
                    <a16:rowId xmlns:a16="http://schemas.microsoft.com/office/drawing/2014/main" val="3045618477"/>
                  </a:ext>
                </a:extLst>
              </a:tr>
              <a:tr h="466456">
                <a:tc>
                  <a:txBody>
                    <a:bodyPr/>
                    <a:lstStyle/>
                    <a:p>
                      <a:r>
                        <a:rPr kumimoji="1" lang="ja-JP" altLang="en-US" sz="1400" dirty="0">
                          <a:latin typeface="メイリオ" panose="020B0604030504040204" pitchFamily="50" charset="-128"/>
                          <a:ea typeface="メイリオ" panose="020B0604030504040204" pitchFamily="50" charset="-128"/>
                        </a:rPr>
                        <a:t>次回までに実施することの確認</a:t>
                      </a:r>
                    </a:p>
                  </a:txBody>
                  <a:tcPr anchor="ctr"/>
                </a:tc>
                <a:tc>
                  <a:txBody>
                    <a:bodyPr/>
                    <a:lstStyle/>
                    <a:p>
                      <a:endParaRPr kumimoji="1" lang="ja-JP" altLang="en-US" dirty="0"/>
                    </a:p>
                  </a:txBody>
                  <a:tcPr anchor="ctr"/>
                </a:tc>
                <a:extLst>
                  <a:ext uri="{0D108BD9-81ED-4DB2-BD59-A6C34878D82A}">
                    <a16:rowId xmlns:a16="http://schemas.microsoft.com/office/drawing/2014/main" val="678876604"/>
                  </a:ext>
                </a:extLst>
              </a:tr>
              <a:tr h="466456">
                <a:tc>
                  <a:txBody>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くん・家族の納得度</a:t>
                      </a:r>
                    </a:p>
                  </a:txBody>
                  <a:tcPr anchor="ctr"/>
                </a:tc>
                <a:tc>
                  <a:txBody>
                    <a:bodyPr/>
                    <a:lstStyle/>
                    <a:p>
                      <a:endParaRPr kumimoji="1" lang="ja-JP" altLang="en-US" dirty="0"/>
                    </a:p>
                  </a:txBody>
                  <a:tcPr anchor="ctr"/>
                </a:tc>
                <a:extLst>
                  <a:ext uri="{0D108BD9-81ED-4DB2-BD59-A6C34878D82A}">
                    <a16:rowId xmlns:a16="http://schemas.microsoft.com/office/drawing/2014/main" val="4265845391"/>
                  </a:ext>
                </a:extLst>
              </a:tr>
            </a:tbl>
          </a:graphicData>
        </a:graphic>
      </p:graphicFrame>
      <p:sp>
        <p:nvSpPr>
          <p:cNvPr id="5" name="四角形: 角を丸くする 4">
            <a:extLst>
              <a:ext uri="{FF2B5EF4-FFF2-40B4-BE49-F238E27FC236}">
                <a16:creationId xmlns:a16="http://schemas.microsoft.com/office/drawing/2014/main" id="{14E8EEFC-F7F5-4E1B-9B56-A26D5D2E3D3F}"/>
              </a:ext>
            </a:extLst>
          </p:cNvPr>
          <p:cNvSpPr/>
          <p:nvPr/>
        </p:nvSpPr>
        <p:spPr>
          <a:xfrm>
            <a:off x="521475" y="5972929"/>
            <a:ext cx="7993875" cy="405169"/>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ワークシートの各項目に留意しながら、ロールプレイを実施してみてください。</a:t>
            </a:r>
            <a:endParaRPr kumimoji="1"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58450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B5DA4E-BD09-5E47-3275-00159F12C80E}"/>
              </a:ext>
            </a:extLst>
          </p:cNvPr>
          <p:cNvSpPr>
            <a:spLocks noGrp="1"/>
          </p:cNvSpPr>
          <p:nvPr>
            <p:ph type="title"/>
          </p:nvPr>
        </p:nvSpPr>
        <p:spPr/>
        <p:txBody>
          <a:bodyPr/>
          <a:lstStyle/>
          <a:p>
            <a:r>
              <a:rPr kumimoji="1" lang="ja-JP" altLang="en-US" dirty="0">
                <a:latin typeface="メイリオ" panose="020B0604030504040204" pitchFamily="50" charset="-128"/>
                <a:ea typeface="メイリオ" panose="020B0604030504040204" pitchFamily="50" charset="-128"/>
              </a:rPr>
              <a:t>まとめ</a:t>
            </a:r>
          </a:p>
        </p:txBody>
      </p:sp>
    </p:spTree>
    <p:extLst>
      <p:ext uri="{BB962C8B-B14F-4D97-AF65-F5344CB8AC3E}">
        <p14:creationId xmlns:p14="http://schemas.microsoft.com/office/powerpoint/2010/main" val="652051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右矢印 89">
            <a:extLst>
              <a:ext uri="{FF2B5EF4-FFF2-40B4-BE49-F238E27FC236}">
                <a16:creationId xmlns:a16="http://schemas.microsoft.com/office/drawing/2014/main" id="{253B92D4-2042-4795-AA92-8972885A470A}"/>
              </a:ext>
            </a:extLst>
          </p:cNvPr>
          <p:cNvSpPr>
            <a:spLocks noChangeArrowheads="1"/>
          </p:cNvSpPr>
          <p:nvPr/>
        </p:nvSpPr>
        <p:spPr bwMode="auto">
          <a:xfrm>
            <a:off x="1182567" y="5961185"/>
            <a:ext cx="7310803" cy="633046"/>
          </a:xfrm>
          <a:prstGeom prst="rightArrow">
            <a:avLst>
              <a:gd name="adj1" fmla="val 70417"/>
              <a:gd name="adj2" fmla="val 79126"/>
            </a:avLst>
          </a:prstGeom>
          <a:solidFill>
            <a:srgbClr val="FFFF99"/>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児童発達支援管理責任者による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「深める」</a:t>
            </a:r>
            <a:r>
              <a:rPr lang="ja-JP" altLang="en-US" sz="2585" dirty="0">
                <a:solidFill>
                  <a:srgbClr val="000000"/>
                </a:solidFill>
                <a:latin typeface="Times New Roman"/>
                <a:ea typeface="ＭＳ Ｐゴシック"/>
              </a:rPr>
              <a:t>支援</a:t>
            </a:r>
          </a:p>
        </p:txBody>
      </p:sp>
      <p:sp>
        <p:nvSpPr>
          <p:cNvPr id="326658" name="Rectangle 28">
            <a:extLst>
              <a:ext uri="{FF2B5EF4-FFF2-40B4-BE49-F238E27FC236}">
                <a16:creationId xmlns:a16="http://schemas.microsoft.com/office/drawing/2014/main" id="{F0FAC7A0-0827-47A6-96BC-8C047E4795A5}"/>
              </a:ext>
            </a:extLst>
          </p:cNvPr>
          <p:cNvSpPr>
            <a:spLocks noChangeArrowheads="1"/>
          </p:cNvSpPr>
          <p:nvPr/>
        </p:nvSpPr>
        <p:spPr bwMode="auto">
          <a:xfrm>
            <a:off x="2929305" y="4091354"/>
            <a:ext cx="429357"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相談支援時の状況把握</a:t>
            </a:r>
          </a:p>
        </p:txBody>
      </p:sp>
      <p:sp>
        <p:nvSpPr>
          <p:cNvPr id="326659" name="Rectangle 29">
            <a:extLst>
              <a:ext uri="{FF2B5EF4-FFF2-40B4-BE49-F238E27FC236}">
                <a16:creationId xmlns:a16="http://schemas.microsoft.com/office/drawing/2014/main" id="{CB1956BD-A695-4D18-90D0-7522FAF92BE9}"/>
              </a:ext>
            </a:extLst>
          </p:cNvPr>
          <p:cNvSpPr>
            <a:spLocks noChangeArrowheads="1"/>
          </p:cNvSpPr>
          <p:nvPr/>
        </p:nvSpPr>
        <p:spPr bwMode="auto">
          <a:xfrm>
            <a:off x="3389435" y="4091354"/>
            <a:ext cx="285750"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ア　セ　ス　メ　ン　ト　</a:t>
            </a:r>
          </a:p>
        </p:txBody>
      </p:sp>
      <p:sp>
        <p:nvSpPr>
          <p:cNvPr id="326660" name="Rectangle 30">
            <a:extLst>
              <a:ext uri="{FF2B5EF4-FFF2-40B4-BE49-F238E27FC236}">
                <a16:creationId xmlns:a16="http://schemas.microsoft.com/office/drawing/2014/main" id="{C2437774-B51C-4A65-AC03-E144C5477ABA}"/>
              </a:ext>
            </a:extLst>
          </p:cNvPr>
          <p:cNvSpPr>
            <a:spLocks noChangeArrowheads="1"/>
          </p:cNvSpPr>
          <p:nvPr/>
        </p:nvSpPr>
        <p:spPr bwMode="auto">
          <a:xfrm>
            <a:off x="4191000" y="4119197"/>
            <a:ext cx="309197" cy="1817077"/>
          </a:xfrm>
          <a:prstGeom prst="rect">
            <a:avLst/>
          </a:prstGeom>
          <a:solidFill>
            <a:srgbClr val="FFFF66"/>
          </a:solidFill>
          <a:ln w="38100">
            <a:solidFill>
              <a:srgbClr val="0000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ＭＳ Ｐゴシック" panose="020B0600070205080204" pitchFamily="50" charset="-128"/>
              </a:rPr>
              <a:t>個別支援計画の作成　</a:t>
            </a:r>
          </a:p>
        </p:txBody>
      </p:sp>
      <p:sp>
        <p:nvSpPr>
          <p:cNvPr id="326661" name="Rectangle 31">
            <a:extLst>
              <a:ext uri="{FF2B5EF4-FFF2-40B4-BE49-F238E27FC236}">
                <a16:creationId xmlns:a16="http://schemas.microsoft.com/office/drawing/2014/main" id="{A06B3F70-104C-4CB1-933A-49C811099595}"/>
              </a:ext>
            </a:extLst>
          </p:cNvPr>
          <p:cNvSpPr>
            <a:spLocks noChangeArrowheads="1"/>
          </p:cNvSpPr>
          <p:nvPr/>
        </p:nvSpPr>
        <p:spPr bwMode="auto">
          <a:xfrm>
            <a:off x="4730262" y="4107473"/>
            <a:ext cx="427892" cy="1745273"/>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個別支援計画の実施　</a:t>
            </a:r>
          </a:p>
        </p:txBody>
      </p:sp>
      <p:sp>
        <p:nvSpPr>
          <p:cNvPr id="326662" name="Rectangle 32">
            <a:extLst>
              <a:ext uri="{FF2B5EF4-FFF2-40B4-BE49-F238E27FC236}">
                <a16:creationId xmlns:a16="http://schemas.microsoft.com/office/drawing/2014/main" id="{151434EF-1C35-4291-9C24-59465F729C77}"/>
              </a:ext>
            </a:extLst>
          </p:cNvPr>
          <p:cNvSpPr>
            <a:spLocks noChangeArrowheads="1"/>
          </p:cNvSpPr>
          <p:nvPr/>
        </p:nvSpPr>
        <p:spPr bwMode="auto">
          <a:xfrm>
            <a:off x="5429251" y="4091354"/>
            <a:ext cx="427892"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中間評価と修正　　　　</a:t>
            </a:r>
          </a:p>
        </p:txBody>
      </p:sp>
      <p:sp>
        <p:nvSpPr>
          <p:cNvPr id="326663" name="Rectangle 33">
            <a:extLst>
              <a:ext uri="{FF2B5EF4-FFF2-40B4-BE49-F238E27FC236}">
                <a16:creationId xmlns:a16="http://schemas.microsoft.com/office/drawing/2014/main" id="{7194DE60-A8A3-4E78-9444-8B3CCA2B351C}"/>
              </a:ext>
            </a:extLst>
          </p:cNvPr>
          <p:cNvSpPr>
            <a:spLocks noChangeArrowheads="1"/>
          </p:cNvSpPr>
          <p:nvPr/>
        </p:nvSpPr>
        <p:spPr bwMode="auto">
          <a:xfrm>
            <a:off x="6000751" y="4091354"/>
            <a:ext cx="427892" cy="1793631"/>
          </a:xfrm>
          <a:prstGeom prst="rect">
            <a:avLst/>
          </a:prstGeom>
          <a:solidFill>
            <a:srgbClr val="FFFF99"/>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altLang="en-US" sz="1292">
                <a:solidFill>
                  <a:srgbClr val="000000"/>
                </a:solidFill>
                <a:latin typeface="Times New Roman" panose="02020603050405020304" pitchFamily="18" charset="0"/>
              </a:rPr>
              <a:t>終了時評価　　　　　　　</a:t>
            </a:r>
          </a:p>
        </p:txBody>
      </p:sp>
      <p:sp>
        <p:nvSpPr>
          <p:cNvPr id="326665" name="タイトル 1">
            <a:extLst>
              <a:ext uri="{FF2B5EF4-FFF2-40B4-BE49-F238E27FC236}">
                <a16:creationId xmlns:a16="http://schemas.microsoft.com/office/drawing/2014/main" id="{EB170EB4-AD7E-4327-977F-629B68B92364}"/>
              </a:ext>
            </a:extLst>
          </p:cNvPr>
          <p:cNvSpPr>
            <a:spLocks noGrp="1"/>
          </p:cNvSpPr>
          <p:nvPr>
            <p:ph type="title" idx="4294967295"/>
          </p:nvPr>
        </p:nvSpPr>
        <p:spPr>
          <a:xfrm>
            <a:off x="1301263" y="328246"/>
            <a:ext cx="7126166" cy="773723"/>
          </a:xfrm>
          <a:solidFill>
            <a:srgbClr val="FFCC99"/>
          </a:solidFill>
          <a:ln>
            <a:solidFill>
              <a:srgbClr val="FF0000"/>
            </a:solidFill>
          </a:ln>
        </p:spPr>
        <p:txBody>
          <a:bodyPr>
            <a:normAutofit fontScale="90000"/>
          </a:bodyPr>
          <a:lstStyle/>
          <a:p>
            <a:pPr algn="ctr" eaLnBrk="1" hangingPunct="1">
              <a:defRPr/>
            </a:pPr>
            <a:r>
              <a:rPr lang="ja-JP" altLang="en-US" sz="3323" dirty="0"/>
              <a:t>支援提供プロセスの連携イメージ</a:t>
            </a:r>
            <a:br>
              <a:rPr lang="en-US" altLang="ja-JP" sz="3323" dirty="0"/>
            </a:br>
            <a:r>
              <a:rPr lang="ja-JP" altLang="en-US" sz="1846" b="1" dirty="0"/>
              <a:t>－本人・家族を中心において－</a:t>
            </a:r>
          </a:p>
        </p:txBody>
      </p:sp>
      <p:sp>
        <p:nvSpPr>
          <p:cNvPr id="326666" name="右矢印 36">
            <a:extLst>
              <a:ext uri="{FF2B5EF4-FFF2-40B4-BE49-F238E27FC236}">
                <a16:creationId xmlns:a16="http://schemas.microsoft.com/office/drawing/2014/main" id="{001EDD8C-8B77-4DBC-8E7F-15BD8AF40AE7}"/>
              </a:ext>
            </a:extLst>
          </p:cNvPr>
          <p:cNvSpPr>
            <a:spLocks noChangeArrowheads="1"/>
          </p:cNvSpPr>
          <p:nvPr/>
        </p:nvSpPr>
        <p:spPr bwMode="auto">
          <a:xfrm>
            <a:off x="1301262" y="1156190"/>
            <a:ext cx="7126166" cy="630115"/>
          </a:xfrm>
          <a:prstGeom prst="rightArrow">
            <a:avLst>
              <a:gd name="adj1" fmla="val 70417"/>
              <a:gd name="adj2" fmla="val 79330"/>
            </a:avLst>
          </a:prstGeom>
          <a:solidFill>
            <a:srgbClr val="FFCCFF"/>
          </a:solidFill>
          <a:ln w="25400" algn="ctr">
            <a:solidFill>
              <a:schemeClr val="tx1"/>
            </a:solidFill>
            <a:miter lim="800000"/>
            <a:headEnd/>
            <a:tailEnd/>
          </a:ln>
        </p:spPr>
        <p:txBody>
          <a:bodyPr anchor="ctr"/>
          <a:lstStyle/>
          <a:p>
            <a:pPr algn="ctr" eaLnBrk="1" hangingPunct="1">
              <a:defRPr/>
            </a:pPr>
            <a:r>
              <a:rPr lang="ja-JP" altLang="en-US" sz="2585" dirty="0">
                <a:solidFill>
                  <a:srgbClr val="000000"/>
                </a:solidFill>
                <a:latin typeface="Times New Roman"/>
                <a:ea typeface="ＭＳ Ｐゴシック"/>
              </a:rPr>
              <a:t>障害児相談支援専門員による</a:t>
            </a:r>
            <a:r>
              <a:rPr lang="ja-JP" altLang="en-US" sz="2585" i="1" dirty="0">
                <a:solidFill>
                  <a:srgbClr val="0000FF"/>
                </a:solidFill>
                <a:effectLst>
                  <a:outerShdw blurRad="38100" dist="38100" dir="2700000" algn="tl">
                    <a:srgbClr val="000000">
                      <a:alpha val="43137"/>
                    </a:srgbClr>
                  </a:outerShdw>
                </a:effectLst>
                <a:latin typeface="Times New Roman"/>
                <a:ea typeface="ＭＳ Ｐゴシック"/>
              </a:rPr>
              <a:t>「つながる」</a:t>
            </a:r>
            <a:r>
              <a:rPr lang="ja-JP" altLang="en-US" sz="2585" dirty="0">
                <a:solidFill>
                  <a:srgbClr val="000000"/>
                </a:solidFill>
                <a:latin typeface="Times New Roman"/>
                <a:ea typeface="ＭＳ Ｐゴシック"/>
              </a:rPr>
              <a:t>支援</a:t>
            </a:r>
          </a:p>
        </p:txBody>
      </p:sp>
      <p:sp>
        <p:nvSpPr>
          <p:cNvPr id="326667" name="Rectangle 9">
            <a:extLst>
              <a:ext uri="{FF2B5EF4-FFF2-40B4-BE49-F238E27FC236}">
                <a16:creationId xmlns:a16="http://schemas.microsoft.com/office/drawing/2014/main" id="{283F7DD0-AEA0-40F3-B6FC-D1CC205201E9}"/>
              </a:ext>
            </a:extLst>
          </p:cNvPr>
          <p:cNvSpPr>
            <a:spLocks noChangeArrowheads="1"/>
          </p:cNvSpPr>
          <p:nvPr/>
        </p:nvSpPr>
        <p:spPr bwMode="auto">
          <a:xfrm>
            <a:off x="5429251" y="1896208"/>
            <a:ext cx="427892" cy="1994389"/>
          </a:xfrm>
          <a:prstGeom prst="rect">
            <a:avLst/>
          </a:prstGeom>
          <a:solidFill>
            <a:srgbClr val="CCFFCC"/>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モニタリング・評価</a:t>
            </a:r>
          </a:p>
        </p:txBody>
      </p:sp>
      <p:sp>
        <p:nvSpPr>
          <p:cNvPr id="326668" name="Rectangle 18">
            <a:extLst>
              <a:ext uri="{FF2B5EF4-FFF2-40B4-BE49-F238E27FC236}">
                <a16:creationId xmlns:a16="http://schemas.microsoft.com/office/drawing/2014/main" id="{821BACD9-AC9F-4AD6-95BB-0BD2A2C71D5C}"/>
              </a:ext>
            </a:extLst>
          </p:cNvPr>
          <p:cNvSpPr>
            <a:spLocks noChangeArrowheads="1"/>
          </p:cNvSpPr>
          <p:nvPr/>
        </p:nvSpPr>
        <p:spPr bwMode="auto">
          <a:xfrm>
            <a:off x="1182566" y="1900605"/>
            <a:ext cx="398585" cy="2130669"/>
          </a:xfrm>
          <a:prstGeom prst="rect">
            <a:avLst/>
          </a:prstGeom>
          <a:solidFill>
            <a:srgbClr val="CCFFCC"/>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　談　受　付</a:t>
            </a:r>
          </a:p>
        </p:txBody>
      </p:sp>
      <p:sp>
        <p:nvSpPr>
          <p:cNvPr id="326669" name="Rectangle 19">
            <a:extLst>
              <a:ext uri="{FF2B5EF4-FFF2-40B4-BE49-F238E27FC236}">
                <a16:creationId xmlns:a16="http://schemas.microsoft.com/office/drawing/2014/main" id="{688A99E1-324C-402F-8DCD-23B532AB8F1E}"/>
              </a:ext>
            </a:extLst>
          </p:cNvPr>
          <p:cNvSpPr>
            <a:spLocks noChangeArrowheads="1"/>
          </p:cNvSpPr>
          <p:nvPr/>
        </p:nvSpPr>
        <p:spPr bwMode="auto">
          <a:xfrm>
            <a:off x="4717074" y="1905000"/>
            <a:ext cx="430823" cy="1994389"/>
          </a:xfrm>
          <a:prstGeom prst="rect">
            <a:avLst/>
          </a:prstGeom>
          <a:solidFill>
            <a:srgbClr val="FFC000"/>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支　援　利　用</a:t>
            </a:r>
          </a:p>
        </p:txBody>
      </p:sp>
      <p:sp>
        <p:nvSpPr>
          <p:cNvPr id="326670" name="Rectangle 23">
            <a:extLst>
              <a:ext uri="{FF2B5EF4-FFF2-40B4-BE49-F238E27FC236}">
                <a16:creationId xmlns:a16="http://schemas.microsoft.com/office/drawing/2014/main" id="{A4EBDC58-6073-4FC4-9CB2-0514C7893E24}"/>
              </a:ext>
            </a:extLst>
          </p:cNvPr>
          <p:cNvSpPr>
            <a:spLocks noChangeArrowheads="1"/>
          </p:cNvSpPr>
          <p:nvPr/>
        </p:nvSpPr>
        <p:spPr bwMode="auto">
          <a:xfrm>
            <a:off x="3508131" y="1799493"/>
            <a:ext cx="435220" cy="2217127"/>
          </a:xfrm>
          <a:prstGeom prst="rect">
            <a:avLst/>
          </a:prstGeom>
          <a:solidFill>
            <a:srgbClr val="FFFF00"/>
          </a:solidFill>
          <a:ln w="38100">
            <a:solidFill>
              <a:srgbClr val="9933FF"/>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477">
                <a:solidFill>
                  <a:srgbClr val="000000"/>
                </a:solidFill>
                <a:latin typeface="Times New Roman" panose="02020603050405020304" pitchFamily="18" charset="0"/>
              </a:rPr>
              <a:t>サービス担当者 会 議</a:t>
            </a:r>
            <a:endParaRPr lang="ja-JP" altLang="en-US" sz="831">
              <a:solidFill>
                <a:srgbClr val="000000"/>
              </a:solidFill>
              <a:latin typeface="Times New Roman" panose="02020603050405020304" pitchFamily="18" charset="0"/>
            </a:endParaRPr>
          </a:p>
        </p:txBody>
      </p:sp>
      <p:sp>
        <p:nvSpPr>
          <p:cNvPr id="326671" name="Rectangle 24">
            <a:extLst>
              <a:ext uri="{FF2B5EF4-FFF2-40B4-BE49-F238E27FC236}">
                <a16:creationId xmlns:a16="http://schemas.microsoft.com/office/drawing/2014/main" id="{D5320CD0-1CDD-47A3-A697-9790262C71DA}"/>
              </a:ext>
            </a:extLst>
          </p:cNvPr>
          <p:cNvSpPr>
            <a:spLocks noChangeArrowheads="1"/>
          </p:cNvSpPr>
          <p:nvPr/>
        </p:nvSpPr>
        <p:spPr bwMode="auto">
          <a:xfrm>
            <a:off x="2615712" y="1774582"/>
            <a:ext cx="515815" cy="2259623"/>
          </a:xfrm>
          <a:prstGeom prst="rect">
            <a:avLst/>
          </a:prstGeom>
          <a:solidFill>
            <a:srgbClr val="FFCCFF"/>
          </a:solidFill>
          <a:ln w="9525">
            <a:solidFill>
              <a:schemeClr val="tx1"/>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1292"/>
              <a:t>障害児支援利用計画</a:t>
            </a:r>
            <a:r>
              <a:rPr lang="ja-JP" altLang="en-US" sz="1292"/>
              <a:t>案</a:t>
            </a:r>
            <a:r>
              <a:rPr lang="ja-JP" altLang="ja-JP" sz="1292"/>
              <a:t>の作成</a:t>
            </a:r>
            <a:endParaRPr lang="ja-JP" altLang="en-US" sz="1292">
              <a:solidFill>
                <a:srgbClr val="000000"/>
              </a:solidFill>
              <a:latin typeface="ＭＳ Ｐゴシック" panose="020B0600070205080204" pitchFamily="50" charset="-128"/>
            </a:endParaRPr>
          </a:p>
        </p:txBody>
      </p:sp>
      <p:sp>
        <p:nvSpPr>
          <p:cNvPr id="326672" name="Rectangle 34">
            <a:extLst>
              <a:ext uri="{FF2B5EF4-FFF2-40B4-BE49-F238E27FC236}">
                <a16:creationId xmlns:a16="http://schemas.microsoft.com/office/drawing/2014/main" id="{3D4DC0FF-5305-4751-9772-D268C886D4FA}"/>
              </a:ext>
            </a:extLst>
          </p:cNvPr>
          <p:cNvSpPr>
            <a:spLocks noChangeArrowheads="1"/>
          </p:cNvSpPr>
          <p:nvPr/>
        </p:nvSpPr>
        <p:spPr bwMode="auto">
          <a:xfrm>
            <a:off x="1581151" y="1900604"/>
            <a:ext cx="429357" cy="2126273"/>
          </a:xfrm>
          <a:prstGeom prst="rect">
            <a:avLst/>
          </a:prstGeom>
          <a:solidFill>
            <a:srgbClr val="CCFFCC"/>
          </a:solidFill>
          <a:ln w="9525">
            <a:solidFill>
              <a:srgbClr val="000000"/>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アセスメント</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　　　課題分析</a:t>
            </a:r>
          </a:p>
        </p:txBody>
      </p:sp>
      <p:sp>
        <p:nvSpPr>
          <p:cNvPr id="326673" name="Rectangle 9">
            <a:extLst>
              <a:ext uri="{FF2B5EF4-FFF2-40B4-BE49-F238E27FC236}">
                <a16:creationId xmlns:a16="http://schemas.microsoft.com/office/drawing/2014/main" id="{0FA11C73-971A-4352-9825-37E490228B87}"/>
              </a:ext>
            </a:extLst>
          </p:cNvPr>
          <p:cNvSpPr>
            <a:spLocks noChangeArrowheads="1"/>
          </p:cNvSpPr>
          <p:nvPr/>
        </p:nvSpPr>
        <p:spPr bwMode="auto">
          <a:xfrm>
            <a:off x="6000751" y="1912328"/>
            <a:ext cx="427892" cy="1994388"/>
          </a:xfrm>
          <a:prstGeom prst="rect">
            <a:avLst/>
          </a:prstGeom>
          <a:solidFill>
            <a:srgbClr val="CCFFCC"/>
          </a:solidFill>
          <a:ln w="9525">
            <a:solidFill>
              <a:schemeClr val="tx1"/>
            </a:solidFill>
            <a:miter lim="800000"/>
            <a:headEnd/>
            <a:tailEnd/>
          </a:ln>
        </p:spPr>
        <p:txBody>
          <a:bodyPr vert="eaVert"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終　結</a:t>
            </a:r>
          </a:p>
        </p:txBody>
      </p:sp>
      <p:sp>
        <p:nvSpPr>
          <p:cNvPr id="326674" name="テキスト ボックス 90">
            <a:extLst>
              <a:ext uri="{FF2B5EF4-FFF2-40B4-BE49-F238E27FC236}">
                <a16:creationId xmlns:a16="http://schemas.microsoft.com/office/drawing/2014/main" id="{348B5707-141D-49AF-B6B3-D7AD20DF5FFB}"/>
              </a:ext>
            </a:extLst>
          </p:cNvPr>
          <p:cNvSpPr txBox="1">
            <a:spLocks noChangeArrowheads="1"/>
          </p:cNvSpPr>
          <p:nvPr/>
        </p:nvSpPr>
        <p:spPr bwMode="auto">
          <a:xfrm>
            <a:off x="0" y="1767254"/>
            <a:ext cx="1285143"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相談支援</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専門員</a:t>
            </a:r>
          </a:p>
        </p:txBody>
      </p:sp>
      <p:sp>
        <p:nvSpPr>
          <p:cNvPr id="326677" name="テキスト ボックス 93">
            <a:extLst>
              <a:ext uri="{FF2B5EF4-FFF2-40B4-BE49-F238E27FC236}">
                <a16:creationId xmlns:a16="http://schemas.microsoft.com/office/drawing/2014/main" id="{30B62B96-8149-48A4-9242-C67C17E3704B}"/>
              </a:ext>
            </a:extLst>
          </p:cNvPr>
          <p:cNvSpPr txBox="1">
            <a:spLocks noChangeArrowheads="1"/>
          </p:cNvSpPr>
          <p:nvPr/>
        </p:nvSpPr>
        <p:spPr bwMode="auto">
          <a:xfrm>
            <a:off x="0" y="4891454"/>
            <a:ext cx="1500554" cy="490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1292">
                <a:solidFill>
                  <a:srgbClr val="000000"/>
                </a:solidFill>
                <a:latin typeface="Times New Roman" panose="02020603050405020304" pitchFamily="18" charset="0"/>
              </a:rPr>
              <a:t>児童発達支援</a:t>
            </a:r>
            <a:endParaRPr lang="en-US" altLang="ja-JP" sz="1292">
              <a:solidFill>
                <a:srgbClr val="000000"/>
              </a:solidFill>
              <a:latin typeface="Times New Roman" panose="02020603050405020304" pitchFamily="18" charset="0"/>
            </a:endParaRPr>
          </a:p>
          <a:p>
            <a:pPr algn="ctr" eaLnBrk="1" hangingPunct="1">
              <a:spcBef>
                <a:spcPct val="0"/>
              </a:spcBef>
              <a:buFontTx/>
              <a:buNone/>
            </a:pPr>
            <a:r>
              <a:rPr lang="ja-JP" altLang="en-US" sz="1292">
                <a:solidFill>
                  <a:srgbClr val="000000"/>
                </a:solidFill>
                <a:latin typeface="Times New Roman" panose="02020603050405020304" pitchFamily="18" charset="0"/>
              </a:rPr>
              <a:t>管理責任者</a:t>
            </a:r>
          </a:p>
        </p:txBody>
      </p:sp>
      <p:sp>
        <p:nvSpPr>
          <p:cNvPr id="326679" name="円/楕円 96">
            <a:extLst>
              <a:ext uri="{FF2B5EF4-FFF2-40B4-BE49-F238E27FC236}">
                <a16:creationId xmlns:a16="http://schemas.microsoft.com/office/drawing/2014/main" id="{7CAAC702-B2EC-4CA3-B223-AB69FD81989B}"/>
              </a:ext>
            </a:extLst>
          </p:cNvPr>
          <p:cNvSpPr>
            <a:spLocks noChangeArrowheads="1"/>
          </p:cNvSpPr>
          <p:nvPr/>
        </p:nvSpPr>
        <p:spPr bwMode="auto">
          <a:xfrm>
            <a:off x="5287108" y="1912328"/>
            <a:ext cx="713643" cy="4022480"/>
          </a:xfrm>
          <a:prstGeom prst="ellipse">
            <a:avLst/>
          </a:prstGeom>
          <a:noFill/>
          <a:ln w="2857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en-US" sz="2215">
              <a:solidFill>
                <a:srgbClr val="FFFFFF"/>
              </a:solidFill>
              <a:latin typeface="Times New Roman" panose="02020603050405020304" pitchFamily="18" charset="0"/>
            </a:endParaRPr>
          </a:p>
        </p:txBody>
      </p:sp>
      <p:sp>
        <p:nvSpPr>
          <p:cNvPr id="326681" name="線吹き出し 2 (枠付き) 98">
            <a:extLst>
              <a:ext uri="{FF2B5EF4-FFF2-40B4-BE49-F238E27FC236}">
                <a16:creationId xmlns:a16="http://schemas.microsoft.com/office/drawing/2014/main" id="{423CF6E0-95F0-4BAC-BD46-1CD99993A886}"/>
              </a:ext>
            </a:extLst>
          </p:cNvPr>
          <p:cNvSpPr>
            <a:spLocks/>
          </p:cNvSpPr>
          <p:nvPr/>
        </p:nvSpPr>
        <p:spPr bwMode="auto">
          <a:xfrm>
            <a:off x="6644054" y="4305300"/>
            <a:ext cx="2428143" cy="1644162"/>
          </a:xfrm>
          <a:prstGeom prst="borderCallout2">
            <a:avLst>
              <a:gd name="adj1" fmla="val 77468"/>
              <a:gd name="adj2" fmla="val -4102"/>
              <a:gd name="adj3" fmla="val 77468"/>
              <a:gd name="adj4" fmla="val -17352"/>
              <a:gd name="adj5" fmla="val 77468"/>
              <a:gd name="adj6" fmla="val -34069"/>
            </a:avLst>
          </a:prstGeom>
          <a:solidFill>
            <a:srgbClr val="CCFFCC">
              <a:alpha val="14117"/>
            </a:srgbClr>
          </a:solidFill>
          <a:ln w="50800" algn="ctr">
            <a:solidFill>
              <a:srgbClr val="0000FF"/>
            </a:solidFill>
            <a:miter lim="800000"/>
            <a:headEnd type="oval" w="med" len="med"/>
            <a:tailEnd type="triangle" w="lg"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①障害児支援利用計画を参考にして、事業所内で個別支援会議を開き、個別支援計画を作成する。</a:t>
            </a:r>
            <a:endParaRPr lang="en-US" altLang="ja-JP" sz="1292">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②それぞれの支援の提供状況、目標の達成状況、本人の状況について評価を共有する</a:t>
            </a:r>
          </a:p>
        </p:txBody>
      </p:sp>
      <p:sp>
        <p:nvSpPr>
          <p:cNvPr id="100" name="円/楕円 99">
            <a:extLst>
              <a:ext uri="{FF2B5EF4-FFF2-40B4-BE49-F238E27FC236}">
                <a16:creationId xmlns:a16="http://schemas.microsoft.com/office/drawing/2014/main" id="{B0E6A0FD-E6CC-4A5B-BA56-7CD6E4ECECB4}"/>
              </a:ext>
            </a:extLst>
          </p:cNvPr>
          <p:cNvSpPr/>
          <p:nvPr/>
        </p:nvSpPr>
        <p:spPr>
          <a:xfrm>
            <a:off x="6644054" y="3257550"/>
            <a:ext cx="2428143" cy="1047750"/>
          </a:xfrm>
          <a:prstGeom prst="ellipse">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algn="ctr" eaLnBrk="1" hangingPunct="1">
              <a:defRPr/>
            </a:pPr>
            <a:r>
              <a:rPr lang="ja-JP" altLang="en-US" sz="1292" dirty="0">
                <a:solidFill>
                  <a:srgbClr val="000000"/>
                </a:solidFill>
              </a:rPr>
              <a:t>本人・家族、支援者が混乱しないように障害特性の理解、適切な支援方法を共有する</a:t>
            </a:r>
          </a:p>
        </p:txBody>
      </p:sp>
      <p:sp>
        <p:nvSpPr>
          <p:cNvPr id="6167" name="テキスト ボックス 28">
            <a:extLst>
              <a:ext uri="{FF2B5EF4-FFF2-40B4-BE49-F238E27FC236}">
                <a16:creationId xmlns:a16="http://schemas.microsoft.com/office/drawing/2014/main" id="{A6C517A2-6ACD-46D8-8853-CE4586ADE52E}"/>
              </a:ext>
            </a:extLst>
          </p:cNvPr>
          <p:cNvSpPr txBox="1">
            <a:spLocks noChangeArrowheads="1"/>
          </p:cNvSpPr>
          <p:nvPr/>
        </p:nvSpPr>
        <p:spPr bwMode="auto">
          <a:xfrm>
            <a:off x="-222737" y="3312362"/>
            <a:ext cx="1786304" cy="49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altLang="ja-JP" sz="2585" dirty="0">
                <a:solidFill>
                  <a:srgbClr val="000000"/>
                </a:solidFill>
                <a:latin typeface="ＭＳ Ｐゴシック" panose="020B0600070205080204" pitchFamily="50" charset="-128"/>
              </a:rPr>
              <a:t>A</a:t>
            </a:r>
            <a:r>
              <a:rPr lang="ja-JP" altLang="en-US" sz="1477" dirty="0">
                <a:solidFill>
                  <a:srgbClr val="000000"/>
                </a:solidFill>
                <a:latin typeface="ＭＳ ゴシック" panose="020B0609070205080204" pitchFamily="49" charset="-128"/>
                <a:ea typeface="ＭＳ ゴシック" panose="020B0609070205080204" pitchFamily="49" charset="-128"/>
              </a:rPr>
              <a:t>さん</a:t>
            </a:r>
            <a:r>
              <a:rPr lang="en-US" altLang="ja-JP" sz="1477" dirty="0">
                <a:solidFill>
                  <a:srgbClr val="000000"/>
                </a:solidFill>
                <a:latin typeface="Times New Roman" panose="02020603050405020304" pitchFamily="18" charset="0"/>
              </a:rPr>
              <a:t> </a:t>
            </a:r>
            <a:endParaRPr lang="ja-JP" altLang="en-US" sz="1477" dirty="0">
              <a:solidFill>
                <a:srgbClr val="000000"/>
              </a:solidFill>
              <a:latin typeface="Times New Roman" panose="02020603050405020304" pitchFamily="18" charset="0"/>
            </a:endParaRPr>
          </a:p>
        </p:txBody>
      </p:sp>
      <p:sp>
        <p:nvSpPr>
          <p:cNvPr id="176" name="角丸四角形 175">
            <a:extLst>
              <a:ext uri="{FF2B5EF4-FFF2-40B4-BE49-F238E27FC236}">
                <a16:creationId xmlns:a16="http://schemas.microsoft.com/office/drawing/2014/main" id="{FDD5D45E-866E-4C9E-9F10-02B75D211A59}"/>
              </a:ext>
            </a:extLst>
          </p:cNvPr>
          <p:cNvSpPr/>
          <p:nvPr/>
        </p:nvSpPr>
        <p:spPr>
          <a:xfrm>
            <a:off x="3833446" y="4107474"/>
            <a:ext cx="300404" cy="1795096"/>
          </a:xfrm>
          <a:prstGeom prst="roundRect">
            <a:avLst/>
          </a:prstGeom>
          <a:ln w="38100">
            <a:solidFill>
              <a:srgbClr val="0000FF"/>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ja-JP" altLang="en-US" sz="1662" dirty="0">
                <a:solidFill>
                  <a:srgbClr val="000000"/>
                </a:solidFill>
              </a:rPr>
              <a:t>個別支援会議</a:t>
            </a:r>
          </a:p>
        </p:txBody>
      </p:sp>
      <p:sp>
        <p:nvSpPr>
          <p:cNvPr id="180" name="AutoShape 115">
            <a:extLst>
              <a:ext uri="{FF2B5EF4-FFF2-40B4-BE49-F238E27FC236}">
                <a16:creationId xmlns:a16="http://schemas.microsoft.com/office/drawing/2014/main" id="{6C04E2CF-EEDF-42A1-A4CE-8A9F4100371F}"/>
              </a:ext>
            </a:extLst>
          </p:cNvPr>
          <p:cNvSpPr>
            <a:spLocks noChangeArrowheads="1"/>
          </p:cNvSpPr>
          <p:nvPr/>
        </p:nvSpPr>
        <p:spPr bwMode="auto">
          <a:xfrm>
            <a:off x="96715" y="2329962"/>
            <a:ext cx="1033097" cy="813289"/>
          </a:xfrm>
          <a:prstGeom prst="wedgeRoundRectCallout">
            <a:avLst>
              <a:gd name="adj1" fmla="val -6284"/>
              <a:gd name="adj2" fmla="val -67132"/>
              <a:gd name="adj3" fmla="val 16667"/>
            </a:avLst>
          </a:prstGeom>
          <a:solidFill>
            <a:srgbClr val="FFFF00"/>
          </a:solidFill>
          <a:ln w="28575">
            <a:solidFill>
              <a:srgbClr val="0000FF"/>
            </a:solidFill>
            <a:miter lim="800000"/>
            <a:headEnd/>
            <a:tailEnd/>
          </a:ln>
          <a:effectLst/>
        </p:spPr>
        <p:txBody>
          <a:bodyPr anchor="ctr"/>
          <a:lstStyle/>
          <a:p>
            <a:pPr algn="ctr" eaLnBrk="1" hangingPunct="1">
              <a:defRPr/>
            </a:pPr>
            <a:r>
              <a:rPr lang="ja-JP" altLang="en-US" sz="1477" dirty="0">
                <a:solidFill>
                  <a:srgbClr val="000000"/>
                </a:solidFill>
                <a:effectLst>
                  <a:outerShdw blurRad="38100" dist="38100" dir="2700000" algn="tl">
                    <a:srgbClr val="FFFFFF"/>
                  </a:outerShdw>
                </a:effectLst>
                <a:latin typeface="Times New Roman"/>
                <a:ea typeface="ＭＳ Ｐゴシック"/>
              </a:rPr>
              <a:t>トータルプランの作成</a:t>
            </a:r>
          </a:p>
        </p:txBody>
      </p:sp>
      <p:sp>
        <p:nvSpPr>
          <p:cNvPr id="177" name="Rectangle 24">
            <a:extLst>
              <a:ext uri="{FF2B5EF4-FFF2-40B4-BE49-F238E27FC236}">
                <a16:creationId xmlns:a16="http://schemas.microsoft.com/office/drawing/2014/main" id="{774C489B-D27B-49EE-B8C4-A679643F467E}"/>
              </a:ext>
            </a:extLst>
          </p:cNvPr>
          <p:cNvSpPr>
            <a:spLocks noChangeArrowheads="1"/>
          </p:cNvSpPr>
          <p:nvPr/>
        </p:nvSpPr>
        <p:spPr bwMode="auto">
          <a:xfrm>
            <a:off x="4007828" y="1786305"/>
            <a:ext cx="564173" cy="2236177"/>
          </a:xfrm>
          <a:prstGeom prst="rect">
            <a:avLst/>
          </a:prstGeom>
          <a:solidFill>
            <a:srgbClr val="FFCCFF"/>
          </a:solidFill>
          <a:ln w="38100">
            <a:solidFill>
              <a:srgbClr val="9933FF"/>
            </a:solidFill>
            <a:miter lim="800000"/>
            <a:headEnd/>
            <a:tailEnd/>
          </a:ln>
        </p:spPr>
        <p:txBody>
          <a:bodyPr vert="eaVert" lIns="0" tIns="0" rIns="0" bIns="0" anchor="ctr" anchorCtr="1"/>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ＭＳ Ｐゴシック" panose="020B0600070205080204" pitchFamily="50" charset="-128"/>
              </a:rPr>
              <a:t>　支給決定後の、</a:t>
            </a:r>
            <a:endParaRPr lang="en-US" altLang="ja-JP" sz="1292">
              <a:solidFill>
                <a:srgbClr val="000000"/>
              </a:solidFill>
              <a:latin typeface="ＭＳ Ｐゴシック" panose="020B0600070205080204" pitchFamily="50" charset="-128"/>
            </a:endParaRPr>
          </a:p>
          <a:p>
            <a:pPr eaLnBrk="1" hangingPunct="1">
              <a:spcBef>
                <a:spcPct val="0"/>
              </a:spcBef>
              <a:buFontTx/>
              <a:buNone/>
            </a:pPr>
            <a:r>
              <a:rPr lang="ja-JP" altLang="ja-JP" sz="1477"/>
              <a:t>障害児支援利用計画の作成</a:t>
            </a:r>
            <a:endParaRPr lang="ja-JP" altLang="en-US" sz="1292">
              <a:solidFill>
                <a:srgbClr val="000000"/>
              </a:solidFill>
              <a:latin typeface="ＭＳ Ｐゴシック" panose="020B0600070205080204" pitchFamily="50" charset="-128"/>
            </a:endParaRPr>
          </a:p>
        </p:txBody>
      </p:sp>
      <p:sp>
        <p:nvSpPr>
          <p:cNvPr id="2" name="角丸四角形 1">
            <a:extLst>
              <a:ext uri="{FF2B5EF4-FFF2-40B4-BE49-F238E27FC236}">
                <a16:creationId xmlns:a16="http://schemas.microsoft.com/office/drawing/2014/main" id="{7357F805-2F89-4110-AED6-B286E719FDF7}"/>
              </a:ext>
            </a:extLst>
          </p:cNvPr>
          <p:cNvSpPr/>
          <p:nvPr/>
        </p:nvSpPr>
        <p:spPr>
          <a:xfrm>
            <a:off x="2710962" y="1701312"/>
            <a:ext cx="1926981" cy="42422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62">
              <a:solidFill>
                <a:srgbClr val="000000"/>
              </a:solidFill>
            </a:endParaRPr>
          </a:p>
        </p:txBody>
      </p:sp>
      <p:sp>
        <p:nvSpPr>
          <p:cNvPr id="326680" name="線吹き出し 2 (枠付き) 97">
            <a:extLst>
              <a:ext uri="{FF2B5EF4-FFF2-40B4-BE49-F238E27FC236}">
                <a16:creationId xmlns:a16="http://schemas.microsoft.com/office/drawing/2014/main" id="{AE5ABCF6-508B-4403-BB64-6F2CC120C2AA}"/>
              </a:ext>
            </a:extLst>
          </p:cNvPr>
          <p:cNvSpPr>
            <a:spLocks/>
          </p:cNvSpPr>
          <p:nvPr/>
        </p:nvSpPr>
        <p:spPr bwMode="auto">
          <a:xfrm>
            <a:off x="6644054" y="1799492"/>
            <a:ext cx="2429608" cy="1431681"/>
          </a:xfrm>
          <a:prstGeom prst="borderCallout2">
            <a:avLst>
              <a:gd name="adj1" fmla="val 45153"/>
              <a:gd name="adj2" fmla="val -3583"/>
              <a:gd name="adj3" fmla="val 45796"/>
              <a:gd name="adj4" fmla="val -67583"/>
              <a:gd name="adj5" fmla="val 45194"/>
              <a:gd name="adj6" fmla="val -81838"/>
            </a:avLst>
          </a:prstGeom>
          <a:solidFill>
            <a:srgbClr val="CCFFCC">
              <a:alpha val="14117"/>
            </a:srgbClr>
          </a:solidFill>
          <a:ln w="50800" algn="ctr">
            <a:solidFill>
              <a:srgbClr val="FF0000"/>
            </a:solidFill>
            <a:miter lim="800000"/>
            <a:headEnd type="oval" w="med" len="med"/>
            <a:tailEnd type="triangle" w="lg" len="me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92">
                <a:solidFill>
                  <a:srgbClr val="000000"/>
                </a:solidFill>
                <a:latin typeface="Times New Roman" panose="02020603050405020304" pitchFamily="18" charset="0"/>
              </a:rPr>
              <a:t>①地域でサポートするためのチームを作り、ネットワークを組織する。</a:t>
            </a:r>
            <a:endParaRPr lang="en-US" altLang="ja-JP" sz="1292">
              <a:solidFill>
                <a:srgbClr val="000000"/>
              </a:solidFill>
              <a:latin typeface="Times New Roman" panose="02020603050405020304" pitchFamily="18" charset="0"/>
            </a:endParaRPr>
          </a:p>
          <a:p>
            <a:pPr eaLnBrk="1" hangingPunct="1">
              <a:spcBef>
                <a:spcPct val="0"/>
              </a:spcBef>
              <a:buFontTx/>
              <a:buNone/>
            </a:pPr>
            <a:r>
              <a:rPr lang="ja-JP" altLang="en-US" sz="1292">
                <a:solidFill>
                  <a:srgbClr val="000000"/>
                </a:solidFill>
                <a:latin typeface="Times New Roman" panose="02020603050405020304" pitchFamily="18" charset="0"/>
              </a:rPr>
              <a:t>②本人・家族や環境、生活全体に関する様々な情報や知識、技術の共有、ニーズ、支援方針を確認して統括する</a:t>
            </a:r>
          </a:p>
        </p:txBody>
      </p:sp>
      <p:sp>
        <p:nvSpPr>
          <p:cNvPr id="181" name="角丸四角形 180">
            <a:extLst>
              <a:ext uri="{FF2B5EF4-FFF2-40B4-BE49-F238E27FC236}">
                <a16:creationId xmlns:a16="http://schemas.microsoft.com/office/drawing/2014/main" id="{8A42A847-6614-4C11-9058-C13167B23366}"/>
              </a:ext>
            </a:extLst>
          </p:cNvPr>
          <p:cNvSpPr/>
          <p:nvPr/>
        </p:nvSpPr>
        <p:spPr>
          <a:xfrm>
            <a:off x="3188734" y="2963717"/>
            <a:ext cx="253294" cy="1052644"/>
          </a:xfrm>
          <a:prstGeom prst="roundRect">
            <a:avLst/>
          </a:prstGeom>
          <a:solidFill>
            <a:srgbClr val="FEDD66"/>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vert="wordArtVertRtl" anchor="ctr"/>
          <a:lstStyle/>
          <a:p>
            <a:pPr algn="ctr">
              <a:defRPr/>
            </a:pPr>
            <a:r>
              <a:rPr lang="ja-JP" altLang="en-US" sz="1000" dirty="0">
                <a:solidFill>
                  <a:srgbClr val="000000"/>
                </a:solidFill>
              </a:rPr>
              <a:t>支給決定</a:t>
            </a:r>
          </a:p>
        </p:txBody>
      </p:sp>
      <p:cxnSp>
        <p:nvCxnSpPr>
          <p:cNvPr id="7" name="直線矢印コネクタ 6">
            <a:extLst>
              <a:ext uri="{FF2B5EF4-FFF2-40B4-BE49-F238E27FC236}">
                <a16:creationId xmlns:a16="http://schemas.microsoft.com/office/drawing/2014/main" id="{8505319E-AFF7-47B2-8087-D2BC90888524}"/>
              </a:ext>
            </a:extLst>
          </p:cNvPr>
          <p:cNvCxnSpPr/>
          <p:nvPr/>
        </p:nvCxnSpPr>
        <p:spPr>
          <a:xfrm flipH="1">
            <a:off x="5940670" y="2631831"/>
            <a:ext cx="647700" cy="0"/>
          </a:xfrm>
          <a:prstGeom prst="straightConnector1">
            <a:avLst/>
          </a:prstGeom>
          <a:ln w="38100">
            <a:solidFill>
              <a:srgbClr val="FF0000"/>
            </a:solidFill>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86" name="直線矢印コネクタ 185">
            <a:extLst>
              <a:ext uri="{FF2B5EF4-FFF2-40B4-BE49-F238E27FC236}">
                <a16:creationId xmlns:a16="http://schemas.microsoft.com/office/drawing/2014/main" id="{27C2F76F-5D0D-4EA5-871A-E9B61CF7C22B}"/>
              </a:ext>
            </a:extLst>
          </p:cNvPr>
          <p:cNvCxnSpPr/>
          <p:nvPr/>
        </p:nvCxnSpPr>
        <p:spPr>
          <a:xfrm flipH="1">
            <a:off x="4500197" y="5734051"/>
            <a:ext cx="2067657" cy="8792"/>
          </a:xfrm>
          <a:prstGeom prst="straightConnector1">
            <a:avLst/>
          </a:prstGeom>
          <a:ln w="38100">
            <a:solidFill>
              <a:srgbClr val="0000FF"/>
            </a:solidFill>
            <a:headEnd type="oval" w="med" len="med"/>
            <a:tailEnd type="triangle" w="med" len="med"/>
          </a:ln>
        </p:spPr>
        <p:style>
          <a:lnRef idx="1">
            <a:schemeClr val="dk1"/>
          </a:lnRef>
          <a:fillRef idx="0">
            <a:schemeClr val="dk1"/>
          </a:fillRef>
          <a:effectRef idx="0">
            <a:schemeClr val="dk1"/>
          </a:effectRef>
          <a:fontRef idx="minor">
            <a:schemeClr val="tx1"/>
          </a:fontRef>
        </p:style>
      </p:cxnSp>
      <p:pic>
        <p:nvPicPr>
          <p:cNvPr id="6176" name="Picture 180">
            <a:extLst>
              <a:ext uri="{FF2B5EF4-FFF2-40B4-BE49-F238E27FC236}">
                <a16:creationId xmlns:a16="http://schemas.microsoft.com/office/drawing/2014/main" id="{A326CF54-6A65-451F-9BF6-3E394E398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55981"/>
            <a:ext cx="1248508" cy="93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図 184" descr="23.gif">
            <a:extLst>
              <a:ext uri="{FF2B5EF4-FFF2-40B4-BE49-F238E27FC236}">
                <a16:creationId xmlns:a16="http://schemas.microsoft.com/office/drawing/2014/main" id="{0BB24799-88E2-48E7-B33D-B466982FAE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703385"/>
            <a:ext cx="1099038" cy="10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図 186" descr="男の子ガッツポーズ.gif">
            <a:extLst>
              <a:ext uri="{FF2B5EF4-FFF2-40B4-BE49-F238E27FC236}">
                <a16:creationId xmlns:a16="http://schemas.microsoft.com/office/drawing/2014/main" id="{480B4E57-90B3-4F23-9DA9-9653D5353D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8263" y="3743503"/>
            <a:ext cx="1077057" cy="97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a:extLst>
              <a:ext uri="{FF2B5EF4-FFF2-40B4-BE49-F238E27FC236}">
                <a16:creationId xmlns:a16="http://schemas.microsoft.com/office/drawing/2014/main" id="{5FCD25C5-299C-4520-BB2F-3604C43E6490}"/>
              </a:ext>
            </a:extLst>
          </p:cNvPr>
          <p:cNvSpPr>
            <a:spLocks noChangeArrowheads="1"/>
          </p:cNvSpPr>
          <p:nvPr/>
        </p:nvSpPr>
        <p:spPr bwMode="auto">
          <a:xfrm>
            <a:off x="2045677" y="2102828"/>
            <a:ext cx="545123" cy="3582865"/>
          </a:xfrm>
          <a:prstGeom prst="rect">
            <a:avLst/>
          </a:prstGeom>
          <a:solidFill>
            <a:srgbClr val="CCFFCC"/>
          </a:solidFill>
          <a:ln w="47625" cmpd="sng">
            <a:solidFill>
              <a:schemeClr val="tx2">
                <a:lumMod val="95000"/>
                <a:lumOff val="5000"/>
              </a:schemeClr>
            </a:solidFill>
            <a:miter lim="800000"/>
            <a:headEnd/>
            <a:tailEnd/>
          </a:ln>
        </p:spPr>
        <p:txBody>
          <a:bodyPr vert="eaVert" anchor="ctr" anchorCtr="1"/>
          <a:lstStyle/>
          <a:p>
            <a:pPr algn="ctr" eaLnBrk="1" hangingPunct="1">
              <a:defRPr/>
            </a:pPr>
            <a:r>
              <a:rPr lang="ja-JP" altLang="en-US" sz="1300" dirty="0">
                <a:solidFill>
                  <a:srgbClr val="000000"/>
                </a:solidFill>
                <a:latin typeface="+mj-ea"/>
                <a:ea typeface="+mj-ea"/>
              </a:rPr>
              <a:t>関係者による事前の連絡会議</a:t>
            </a:r>
            <a:endParaRPr lang="en-US" altLang="ja-JP" sz="1300" dirty="0">
              <a:solidFill>
                <a:srgbClr val="000000"/>
              </a:solidFill>
              <a:latin typeface="+mj-ea"/>
              <a:ea typeface="+mj-ea"/>
            </a:endParaRPr>
          </a:p>
          <a:p>
            <a:pPr algn="ctr" eaLnBrk="1" hangingPunct="1">
              <a:defRPr/>
            </a:pPr>
            <a:r>
              <a:rPr lang="ja-JP" altLang="en-US" sz="1300" dirty="0">
                <a:solidFill>
                  <a:srgbClr val="000000"/>
                </a:solidFill>
                <a:latin typeface="+mj-ea"/>
                <a:ea typeface="+mj-ea"/>
              </a:rPr>
              <a:t>または、各機関の子どもの評価・方針の確認</a:t>
            </a:r>
            <a:endParaRPr lang="en-US" altLang="ja-JP" sz="1300" dirty="0">
              <a:solidFill>
                <a:srgbClr val="000000"/>
              </a:solidFill>
              <a:latin typeface="+mj-ea"/>
              <a:ea typeface="+mj-ea"/>
            </a:endParaRPr>
          </a:p>
        </p:txBody>
      </p:sp>
      <p:sp>
        <p:nvSpPr>
          <p:cNvPr id="36" name="角丸四角形吹き出し 35">
            <a:extLst>
              <a:ext uri="{FF2B5EF4-FFF2-40B4-BE49-F238E27FC236}">
                <a16:creationId xmlns:a16="http://schemas.microsoft.com/office/drawing/2014/main" id="{91F71675-4D3B-4855-B713-0016DA3BEF61}"/>
              </a:ext>
            </a:extLst>
          </p:cNvPr>
          <p:cNvSpPr/>
          <p:nvPr/>
        </p:nvSpPr>
        <p:spPr bwMode="auto">
          <a:xfrm>
            <a:off x="1314451" y="4492869"/>
            <a:ext cx="665285" cy="896815"/>
          </a:xfrm>
          <a:prstGeom prst="wedgeRoundRectCallout">
            <a:avLst>
              <a:gd name="adj1" fmla="val 55885"/>
              <a:gd name="adj2" fmla="val -78486"/>
              <a:gd name="adj3" fmla="val 16667"/>
            </a:avLst>
          </a:prstGeom>
          <a:solidFill>
            <a:srgbClr val="D9EB81"/>
          </a:solidFill>
          <a:ln w="25400" cap="flat" cmpd="sng" algn="ctr">
            <a:solidFill>
              <a:schemeClr val="tx1">
                <a:lumMod val="95000"/>
                <a:lumOff val="5000"/>
              </a:schemeClr>
            </a:solidFill>
            <a:prstDash val="solid"/>
            <a:round/>
            <a:headEnd type="none" w="med" len="med"/>
            <a:tailEnd type="none" w="med" len="med"/>
          </a:ln>
          <a:effectLst/>
        </p:spPr>
        <p:txBody>
          <a:bodyPr wrap="none" lIns="68580" tIns="8206" rIns="68580" bIns="8206" anchor="ctr"/>
          <a:lstStyle/>
          <a:p>
            <a:pPr algn="ctr" eaLnBrk="1" hangingPunct="1">
              <a:defRPr/>
            </a:pPr>
            <a:r>
              <a:rPr lang="ja-JP" altLang="en-US" sz="1477" dirty="0">
                <a:latin typeface="Arial" charset="0"/>
              </a:rPr>
              <a:t>ここは</a:t>
            </a:r>
            <a:endParaRPr lang="en-US" altLang="ja-JP" sz="1477" dirty="0">
              <a:latin typeface="Arial" charset="0"/>
            </a:endParaRPr>
          </a:p>
          <a:p>
            <a:pPr algn="ctr" eaLnBrk="1" hangingPunct="1">
              <a:defRPr/>
            </a:pPr>
            <a:r>
              <a:rPr lang="ja-JP" altLang="en-US" sz="1477" dirty="0">
                <a:latin typeface="Arial" charset="0"/>
              </a:rPr>
              <a:t>大切！</a:t>
            </a:r>
          </a:p>
        </p:txBody>
      </p:sp>
      <p:sp>
        <p:nvSpPr>
          <p:cNvPr id="6181" name="テキスト ボックス 36">
            <a:extLst>
              <a:ext uri="{FF2B5EF4-FFF2-40B4-BE49-F238E27FC236}">
                <a16:creationId xmlns:a16="http://schemas.microsoft.com/office/drawing/2014/main" id="{87374A8C-BBDE-4B8C-99F7-E81205095281}"/>
              </a:ext>
            </a:extLst>
          </p:cNvPr>
          <p:cNvSpPr txBox="1">
            <a:spLocks noChangeArrowheads="1"/>
          </p:cNvSpPr>
          <p:nvPr/>
        </p:nvSpPr>
        <p:spPr bwMode="auto">
          <a:xfrm>
            <a:off x="1185497" y="18279"/>
            <a:ext cx="7357695" cy="2616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FontTx/>
              <a:buNone/>
            </a:pPr>
            <a:r>
              <a:rPr lang="en-US" altLang="ja-JP" sz="1100" dirty="0">
                <a:latin typeface="ＤＨＰ平成ゴシックW5" pitchFamily="50" charset="-128"/>
                <a:ea typeface="ＤＨＰ平成ゴシックW5" pitchFamily="50" charset="-128"/>
              </a:rPr>
              <a:t>2016</a:t>
            </a:r>
            <a:r>
              <a:rPr lang="ja-JP" altLang="en-US" sz="1100" dirty="0">
                <a:latin typeface="ＤＨＰ平成ゴシックW5" pitchFamily="50" charset="-128"/>
                <a:ea typeface="ＤＨＰ平成ゴシックW5" pitchFamily="50" charset="-128"/>
              </a:rPr>
              <a:t>サビ児管指導者養成研修児童分野講義「児童発達支援管理者と</a:t>
            </a:r>
            <a:r>
              <a:rPr lang="ja-JP" altLang="en-US" sz="1100" dirty="0">
                <a:solidFill>
                  <a:srgbClr val="0C0A08"/>
                </a:solidFill>
                <a:latin typeface="ＤＨＰ平成ゴシックW5" pitchFamily="50" charset="-128"/>
                <a:ea typeface="ＤＨＰ平成ゴシックW5" pitchFamily="50" charset="-128"/>
              </a:rPr>
              <a:t>障害児相談支援専門員の関係と役割」</a:t>
            </a:r>
            <a:endParaRPr lang="ja-JP" altLang="en-US" sz="11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6674"/>
                                        </p:tgtEl>
                                        <p:attrNameLst>
                                          <p:attrName>style.visibility</p:attrName>
                                        </p:attrNameLst>
                                      </p:cBhvr>
                                      <p:to>
                                        <p:strVal val="visible"/>
                                      </p:to>
                                    </p:set>
                                    <p:animEffect transition="in" filter="randombar(horizontal)">
                                      <p:cBhvr>
                                        <p:cTn id="7" dur="500"/>
                                        <p:tgtEl>
                                          <p:spTgt spid="32667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6668"/>
                                        </p:tgtEl>
                                        <p:attrNameLst>
                                          <p:attrName>style.visibility</p:attrName>
                                        </p:attrNameLst>
                                      </p:cBhvr>
                                      <p:to>
                                        <p:strVal val="visible"/>
                                      </p:to>
                                    </p:set>
                                    <p:animEffect transition="in" filter="wipe(left)">
                                      <p:cBhvr>
                                        <p:cTn id="11" dur="500"/>
                                        <p:tgtEl>
                                          <p:spTgt spid="32666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6672"/>
                                        </p:tgtEl>
                                        <p:attrNameLst>
                                          <p:attrName>style.visibility</p:attrName>
                                        </p:attrNameLst>
                                      </p:cBhvr>
                                      <p:to>
                                        <p:strVal val="visible"/>
                                      </p:to>
                                    </p:set>
                                    <p:animEffect transition="in" filter="wipe(left)">
                                      <p:cBhvr>
                                        <p:cTn id="15" dur="500"/>
                                        <p:tgtEl>
                                          <p:spTgt spid="326672"/>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26671"/>
                                        </p:tgtEl>
                                        <p:attrNameLst>
                                          <p:attrName>style.visibility</p:attrName>
                                        </p:attrNameLst>
                                      </p:cBhvr>
                                      <p:to>
                                        <p:strVal val="visible"/>
                                      </p:to>
                                    </p:set>
                                    <p:animEffect transition="in" filter="wipe(left)">
                                      <p:cBhvr>
                                        <p:cTn id="19" dur="500"/>
                                        <p:tgtEl>
                                          <p:spTgt spid="326671"/>
                                        </p:tgtEl>
                                      </p:cBhvr>
                                    </p:animEffect>
                                  </p:childTnLst>
                                </p:cTn>
                              </p:par>
                              <p:par>
                                <p:cTn id="20" presetID="42" presetClass="entr" presetSubtype="0" fill="hold" nodeType="withEffect">
                                  <p:stCondLst>
                                    <p:cond delay="0"/>
                                  </p:stCondLst>
                                  <p:childTnLst>
                                    <p:set>
                                      <p:cBhvr>
                                        <p:cTn id="21" dur="1" fill="hold">
                                          <p:stCondLst>
                                            <p:cond delay="0"/>
                                          </p:stCondLst>
                                        </p:cTn>
                                        <p:tgtEl>
                                          <p:spTgt spid="181"/>
                                        </p:tgtEl>
                                        <p:attrNameLst>
                                          <p:attrName>style.visibility</p:attrName>
                                        </p:attrNameLst>
                                      </p:cBhvr>
                                      <p:to>
                                        <p:strVal val="visible"/>
                                      </p:to>
                                    </p:set>
                                    <p:animEffect transition="in" filter="fade">
                                      <p:cBhvr>
                                        <p:cTn id="22" dur="1000"/>
                                        <p:tgtEl>
                                          <p:spTgt spid="181"/>
                                        </p:tgtEl>
                                      </p:cBhvr>
                                    </p:animEffect>
                                    <p:anim calcmode="lin" valueType="num">
                                      <p:cBhvr>
                                        <p:cTn id="23" dur="1000" fill="hold"/>
                                        <p:tgtEl>
                                          <p:spTgt spid="181"/>
                                        </p:tgtEl>
                                        <p:attrNameLst>
                                          <p:attrName>ppt_x</p:attrName>
                                        </p:attrNameLst>
                                      </p:cBhvr>
                                      <p:tavLst>
                                        <p:tav tm="0">
                                          <p:val>
                                            <p:strVal val="#ppt_x"/>
                                          </p:val>
                                        </p:tav>
                                        <p:tav tm="100000">
                                          <p:val>
                                            <p:strVal val="#ppt_x"/>
                                          </p:val>
                                        </p:tav>
                                      </p:tavLst>
                                    </p:anim>
                                    <p:anim calcmode="lin" valueType="num">
                                      <p:cBhvr>
                                        <p:cTn id="24" dur="1000" fill="hold"/>
                                        <p:tgtEl>
                                          <p:spTgt spid="18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26670"/>
                                        </p:tgtEl>
                                        <p:attrNameLst>
                                          <p:attrName>style.visibility</p:attrName>
                                        </p:attrNameLst>
                                      </p:cBhvr>
                                      <p:to>
                                        <p:strVal val="visible"/>
                                      </p:to>
                                    </p:set>
                                    <p:animEffect transition="in" filter="wipe(left)">
                                      <p:cBhvr>
                                        <p:cTn id="28" dur="500"/>
                                        <p:tgtEl>
                                          <p:spTgt spid="326670"/>
                                        </p:tgtEl>
                                      </p:cBhvr>
                                    </p:animEffect>
                                  </p:childTnLst>
                                </p:cTn>
                              </p:par>
                            </p:childTnLst>
                          </p:cTn>
                        </p:par>
                        <p:par>
                          <p:cTn id="29" fill="hold" nodeType="afterGroup">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77"/>
                                        </p:tgtEl>
                                        <p:attrNameLst>
                                          <p:attrName>style.visibility</p:attrName>
                                        </p:attrNameLst>
                                      </p:cBhvr>
                                      <p:to>
                                        <p:strVal val="visible"/>
                                      </p:to>
                                    </p:set>
                                    <p:animEffect transition="in" filter="wipe(left)">
                                      <p:cBhvr>
                                        <p:cTn id="32" dur="500"/>
                                        <p:tgtEl>
                                          <p:spTgt spid="177"/>
                                        </p:tgtEl>
                                      </p:cBhvr>
                                    </p:animEffect>
                                  </p:childTnLst>
                                </p:cTn>
                              </p:par>
                            </p:childTnLst>
                          </p:cTn>
                        </p:par>
                        <p:par>
                          <p:cTn id="33" fill="hold" nodeType="afterGroup">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26669"/>
                                        </p:tgtEl>
                                        <p:attrNameLst>
                                          <p:attrName>style.visibility</p:attrName>
                                        </p:attrNameLst>
                                      </p:cBhvr>
                                      <p:to>
                                        <p:strVal val="visible"/>
                                      </p:to>
                                    </p:set>
                                    <p:animEffect transition="in" filter="wipe(left)">
                                      <p:cBhvr>
                                        <p:cTn id="36" dur="500"/>
                                        <p:tgtEl>
                                          <p:spTgt spid="326669"/>
                                        </p:tgtEl>
                                      </p:cBhvr>
                                    </p:animEffect>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26667"/>
                                        </p:tgtEl>
                                        <p:attrNameLst>
                                          <p:attrName>style.visibility</p:attrName>
                                        </p:attrNameLst>
                                      </p:cBhvr>
                                      <p:to>
                                        <p:strVal val="visible"/>
                                      </p:to>
                                    </p:set>
                                    <p:animEffect transition="in" filter="wipe(left)">
                                      <p:cBhvr>
                                        <p:cTn id="40" dur="500"/>
                                        <p:tgtEl>
                                          <p:spTgt spid="326667"/>
                                        </p:tgtEl>
                                      </p:cBhvr>
                                    </p:animEffect>
                                  </p:childTnLst>
                                </p:cTn>
                              </p:par>
                            </p:childTnLst>
                          </p:cTn>
                        </p:par>
                        <p:par>
                          <p:cTn id="41" fill="hold" nodeType="afterGroup">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326673"/>
                                        </p:tgtEl>
                                        <p:attrNameLst>
                                          <p:attrName>style.visibility</p:attrName>
                                        </p:attrNameLst>
                                      </p:cBhvr>
                                      <p:to>
                                        <p:strVal val="visible"/>
                                      </p:to>
                                    </p:set>
                                    <p:animEffect transition="in" filter="wipe(left)">
                                      <p:cBhvr>
                                        <p:cTn id="44" dur="500"/>
                                        <p:tgtEl>
                                          <p:spTgt spid="326673"/>
                                        </p:tgtEl>
                                      </p:cBhvr>
                                    </p:animEffect>
                                  </p:childTnLst>
                                </p:cTn>
                              </p:par>
                            </p:childTnLst>
                          </p:cTn>
                        </p:par>
                        <p:par>
                          <p:cTn id="45" fill="hold" nodeType="afterGroup">
                            <p:stCondLst>
                              <p:cond delay="5000"/>
                            </p:stCondLst>
                            <p:childTnLst>
                              <p:par>
                                <p:cTn id="46" presetID="2" presetClass="entr" presetSubtype="8" fill="hold" grpId="0" nodeType="afterEffect">
                                  <p:stCondLst>
                                    <p:cond delay="0"/>
                                  </p:stCondLst>
                                  <p:childTnLst>
                                    <p:set>
                                      <p:cBhvr>
                                        <p:cTn id="47" dur="1" fill="hold">
                                          <p:stCondLst>
                                            <p:cond delay="0"/>
                                          </p:stCondLst>
                                        </p:cTn>
                                        <p:tgtEl>
                                          <p:spTgt spid="180"/>
                                        </p:tgtEl>
                                        <p:attrNameLst>
                                          <p:attrName>style.visibility</p:attrName>
                                        </p:attrNameLst>
                                      </p:cBhvr>
                                      <p:to>
                                        <p:strVal val="visible"/>
                                      </p:to>
                                    </p:set>
                                    <p:anim calcmode="lin" valueType="num">
                                      <p:cBhvr additive="base">
                                        <p:cTn id="48" dur="500" fill="hold"/>
                                        <p:tgtEl>
                                          <p:spTgt spid="180"/>
                                        </p:tgtEl>
                                        <p:attrNameLst>
                                          <p:attrName>ppt_x</p:attrName>
                                        </p:attrNameLst>
                                      </p:cBhvr>
                                      <p:tavLst>
                                        <p:tav tm="0">
                                          <p:val>
                                            <p:strVal val="0-#ppt_w/2"/>
                                          </p:val>
                                        </p:tav>
                                        <p:tav tm="100000">
                                          <p:val>
                                            <p:strVal val="#ppt_x"/>
                                          </p:val>
                                        </p:tav>
                                      </p:tavLst>
                                    </p:anim>
                                    <p:anim calcmode="lin" valueType="num">
                                      <p:cBhvr additive="base">
                                        <p:cTn id="49" dur="500" fill="hold"/>
                                        <p:tgtEl>
                                          <p:spTgt spid="180"/>
                                        </p:tgtEl>
                                        <p:attrNameLst>
                                          <p:attrName>ppt_y</p:attrName>
                                        </p:attrNameLst>
                                      </p:cBhvr>
                                      <p:tavLst>
                                        <p:tav tm="0">
                                          <p:val>
                                            <p:strVal val="#ppt_y"/>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326677"/>
                                        </p:tgtEl>
                                        <p:attrNameLst>
                                          <p:attrName>style.visibility</p:attrName>
                                        </p:attrNameLst>
                                      </p:cBhvr>
                                      <p:to>
                                        <p:strVal val="visible"/>
                                      </p:to>
                                    </p:set>
                                    <p:animEffect transition="in" filter="fade">
                                      <p:cBhvr>
                                        <p:cTn id="52" dur="500"/>
                                        <p:tgtEl>
                                          <p:spTgt spid="326677"/>
                                        </p:tgtEl>
                                      </p:cBhvr>
                                    </p:animEffect>
                                  </p:childTnLst>
                                </p:cTn>
                              </p:par>
                            </p:childTnLst>
                          </p:cTn>
                        </p:par>
                        <p:par>
                          <p:cTn id="53" fill="hold" nodeType="afterGroup">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326658"/>
                                        </p:tgtEl>
                                        <p:attrNameLst>
                                          <p:attrName>style.visibility</p:attrName>
                                        </p:attrNameLst>
                                      </p:cBhvr>
                                      <p:to>
                                        <p:strVal val="visible"/>
                                      </p:to>
                                    </p:set>
                                    <p:animEffect transition="in" filter="wipe(left)">
                                      <p:cBhvr>
                                        <p:cTn id="56" dur="500"/>
                                        <p:tgtEl>
                                          <p:spTgt spid="326658"/>
                                        </p:tgtEl>
                                      </p:cBhvr>
                                    </p:animEffect>
                                  </p:childTnLst>
                                </p:cTn>
                              </p:par>
                            </p:childTnLst>
                          </p:cTn>
                        </p:par>
                        <p:par>
                          <p:cTn id="57" fill="hold" nodeType="afterGroup">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326659"/>
                                        </p:tgtEl>
                                        <p:attrNameLst>
                                          <p:attrName>style.visibility</p:attrName>
                                        </p:attrNameLst>
                                      </p:cBhvr>
                                      <p:to>
                                        <p:strVal val="visible"/>
                                      </p:to>
                                    </p:set>
                                    <p:animEffect transition="in" filter="wipe(left)">
                                      <p:cBhvr>
                                        <p:cTn id="60" dur="500"/>
                                        <p:tgtEl>
                                          <p:spTgt spid="326659"/>
                                        </p:tgtEl>
                                      </p:cBhvr>
                                    </p:animEffect>
                                  </p:childTnLst>
                                </p:cTn>
                              </p:par>
                            </p:childTnLst>
                          </p:cTn>
                        </p:par>
                        <p:par>
                          <p:cTn id="61" fill="hold" nodeType="afterGroup">
                            <p:stCondLst>
                              <p:cond delay="6500"/>
                            </p:stCondLst>
                            <p:childTnLst>
                              <p:par>
                                <p:cTn id="62" presetID="22" presetClass="entr" presetSubtype="8" fill="hold" grpId="0" nodeType="afterEffect">
                                  <p:stCondLst>
                                    <p:cond delay="0"/>
                                  </p:stCondLst>
                                  <p:childTnLst>
                                    <p:set>
                                      <p:cBhvr>
                                        <p:cTn id="63" dur="1" fill="hold">
                                          <p:stCondLst>
                                            <p:cond delay="0"/>
                                          </p:stCondLst>
                                        </p:cTn>
                                        <p:tgtEl>
                                          <p:spTgt spid="176"/>
                                        </p:tgtEl>
                                        <p:attrNameLst>
                                          <p:attrName>style.visibility</p:attrName>
                                        </p:attrNameLst>
                                      </p:cBhvr>
                                      <p:to>
                                        <p:strVal val="visible"/>
                                      </p:to>
                                    </p:set>
                                    <p:animEffect transition="in" filter="wipe(left)">
                                      <p:cBhvr>
                                        <p:cTn id="64" dur="500"/>
                                        <p:tgtEl>
                                          <p:spTgt spid="176"/>
                                        </p:tgtEl>
                                      </p:cBhvr>
                                    </p:animEffect>
                                  </p:childTnLst>
                                </p:cTn>
                              </p:par>
                            </p:childTnLst>
                          </p:cTn>
                        </p:par>
                        <p:par>
                          <p:cTn id="65" fill="hold" nodeType="afterGroup">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26660"/>
                                        </p:tgtEl>
                                        <p:attrNameLst>
                                          <p:attrName>style.visibility</p:attrName>
                                        </p:attrNameLst>
                                      </p:cBhvr>
                                      <p:to>
                                        <p:strVal val="visible"/>
                                      </p:to>
                                    </p:set>
                                    <p:animEffect transition="in" filter="wipe(left)">
                                      <p:cBhvr>
                                        <p:cTn id="68" dur="500"/>
                                        <p:tgtEl>
                                          <p:spTgt spid="326660"/>
                                        </p:tgtEl>
                                      </p:cBhvr>
                                    </p:animEffect>
                                  </p:childTnLst>
                                </p:cTn>
                              </p:par>
                            </p:childTnLst>
                          </p:cTn>
                        </p:par>
                        <p:par>
                          <p:cTn id="69" fill="hold" nodeType="afterGroup">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326661"/>
                                        </p:tgtEl>
                                        <p:attrNameLst>
                                          <p:attrName>style.visibility</p:attrName>
                                        </p:attrNameLst>
                                      </p:cBhvr>
                                      <p:to>
                                        <p:strVal val="visible"/>
                                      </p:to>
                                    </p:set>
                                    <p:animEffect transition="in" filter="wipe(left)">
                                      <p:cBhvr>
                                        <p:cTn id="72" dur="500"/>
                                        <p:tgtEl>
                                          <p:spTgt spid="326661"/>
                                        </p:tgtEl>
                                      </p:cBhvr>
                                    </p:animEffect>
                                  </p:childTnLst>
                                </p:cTn>
                              </p:par>
                            </p:childTnLst>
                          </p:cTn>
                        </p:par>
                        <p:par>
                          <p:cTn id="73" fill="hold" nodeType="afterGroup">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326662"/>
                                        </p:tgtEl>
                                        <p:attrNameLst>
                                          <p:attrName>style.visibility</p:attrName>
                                        </p:attrNameLst>
                                      </p:cBhvr>
                                      <p:to>
                                        <p:strVal val="visible"/>
                                      </p:to>
                                    </p:set>
                                    <p:animEffect transition="in" filter="wipe(left)">
                                      <p:cBhvr>
                                        <p:cTn id="76" dur="500"/>
                                        <p:tgtEl>
                                          <p:spTgt spid="326662"/>
                                        </p:tgtEl>
                                      </p:cBhvr>
                                    </p:animEffect>
                                  </p:childTnLst>
                                </p:cTn>
                              </p:par>
                            </p:childTnLst>
                          </p:cTn>
                        </p:par>
                        <p:par>
                          <p:cTn id="77" fill="hold" nodeType="afterGroup">
                            <p:stCondLst>
                              <p:cond delay="8500"/>
                            </p:stCondLst>
                            <p:childTnLst>
                              <p:par>
                                <p:cTn id="78" presetID="22" presetClass="entr" presetSubtype="8" fill="hold" grpId="0" nodeType="afterEffect">
                                  <p:stCondLst>
                                    <p:cond delay="0"/>
                                  </p:stCondLst>
                                  <p:childTnLst>
                                    <p:set>
                                      <p:cBhvr>
                                        <p:cTn id="79" dur="1" fill="hold">
                                          <p:stCondLst>
                                            <p:cond delay="0"/>
                                          </p:stCondLst>
                                        </p:cTn>
                                        <p:tgtEl>
                                          <p:spTgt spid="326663"/>
                                        </p:tgtEl>
                                        <p:attrNameLst>
                                          <p:attrName>style.visibility</p:attrName>
                                        </p:attrNameLst>
                                      </p:cBhvr>
                                      <p:to>
                                        <p:strVal val="visible"/>
                                      </p:to>
                                    </p:set>
                                    <p:animEffect transition="in" filter="wipe(left)">
                                      <p:cBhvr>
                                        <p:cTn id="80" dur="500"/>
                                        <p:tgtEl>
                                          <p:spTgt spid="326663"/>
                                        </p:tgtEl>
                                      </p:cBhvr>
                                    </p:animEffect>
                                  </p:childTnLst>
                                </p:cTn>
                              </p:par>
                            </p:childTnLst>
                          </p:cTn>
                        </p:par>
                        <p:par>
                          <p:cTn id="81" fill="hold" nodeType="afterGroup">
                            <p:stCondLst>
                              <p:cond delay="9000"/>
                            </p:stCondLst>
                            <p:childTnLst>
                              <p:par>
                                <p:cTn id="82" presetID="16" presetClass="entr" presetSubtype="21"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barn(inVertical)">
                                      <p:cBhvr>
                                        <p:cTn id="84" dur="500"/>
                                        <p:tgtEl>
                                          <p:spTgt spid="2"/>
                                        </p:tgtEl>
                                      </p:cBhvr>
                                    </p:animEffect>
                                  </p:childTnLst>
                                </p:cTn>
                              </p:par>
                            </p:childTnLst>
                          </p:cTn>
                        </p:par>
                        <p:par>
                          <p:cTn id="85" fill="hold" nodeType="afterGroup">
                            <p:stCondLst>
                              <p:cond delay="9500"/>
                            </p:stCondLst>
                            <p:childTnLst>
                              <p:par>
                                <p:cTn id="86" presetID="16" presetClass="entr" presetSubtype="21" fill="hold" grpId="0" nodeType="afterEffect">
                                  <p:stCondLst>
                                    <p:cond delay="0"/>
                                  </p:stCondLst>
                                  <p:childTnLst>
                                    <p:set>
                                      <p:cBhvr>
                                        <p:cTn id="87" dur="1" fill="hold">
                                          <p:stCondLst>
                                            <p:cond delay="0"/>
                                          </p:stCondLst>
                                        </p:cTn>
                                        <p:tgtEl>
                                          <p:spTgt spid="326679"/>
                                        </p:tgtEl>
                                        <p:attrNameLst>
                                          <p:attrName>style.visibility</p:attrName>
                                        </p:attrNameLst>
                                      </p:cBhvr>
                                      <p:to>
                                        <p:strVal val="visible"/>
                                      </p:to>
                                    </p:set>
                                    <p:animEffect transition="in" filter="barn(inVertical)">
                                      <p:cBhvr>
                                        <p:cTn id="88" dur="500"/>
                                        <p:tgtEl>
                                          <p:spTgt spid="326679"/>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326666"/>
                                        </p:tgtEl>
                                        <p:attrNameLst>
                                          <p:attrName>style.visibility</p:attrName>
                                        </p:attrNameLst>
                                      </p:cBhvr>
                                      <p:to>
                                        <p:strVal val="visible"/>
                                      </p:to>
                                    </p:set>
                                    <p:anim calcmode="lin" valueType="num">
                                      <p:cBhvr>
                                        <p:cTn id="93" dur="500" fill="hold"/>
                                        <p:tgtEl>
                                          <p:spTgt spid="326666"/>
                                        </p:tgtEl>
                                        <p:attrNameLst>
                                          <p:attrName>ppt_w</p:attrName>
                                        </p:attrNameLst>
                                      </p:cBhvr>
                                      <p:tavLst>
                                        <p:tav tm="0">
                                          <p:val>
                                            <p:fltVal val="0"/>
                                          </p:val>
                                        </p:tav>
                                        <p:tav tm="100000">
                                          <p:val>
                                            <p:strVal val="#ppt_w"/>
                                          </p:val>
                                        </p:tav>
                                      </p:tavLst>
                                    </p:anim>
                                    <p:anim calcmode="lin" valueType="num">
                                      <p:cBhvr>
                                        <p:cTn id="94" dur="500" fill="hold"/>
                                        <p:tgtEl>
                                          <p:spTgt spid="326666"/>
                                        </p:tgtEl>
                                        <p:attrNameLst>
                                          <p:attrName>ppt_h</p:attrName>
                                        </p:attrNameLst>
                                      </p:cBhvr>
                                      <p:tavLst>
                                        <p:tav tm="0">
                                          <p:val>
                                            <p:fltVal val="0"/>
                                          </p:val>
                                        </p:tav>
                                        <p:tav tm="100000">
                                          <p:val>
                                            <p:strVal val="#ppt_h"/>
                                          </p:val>
                                        </p:tav>
                                      </p:tavLst>
                                    </p:anim>
                                    <p:animEffect transition="in" filter="fade">
                                      <p:cBhvr>
                                        <p:cTn id="95" dur="500"/>
                                        <p:tgtEl>
                                          <p:spTgt spid="326666"/>
                                        </p:tgtEl>
                                      </p:cBhvr>
                                    </p:animEffect>
                                  </p:childTnLst>
                                </p:cTn>
                              </p:par>
                            </p:childTnLst>
                          </p:cTn>
                        </p:par>
                        <p:par>
                          <p:cTn id="96" fill="hold" nodeType="afterGroup">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326657"/>
                                        </p:tgtEl>
                                        <p:attrNameLst>
                                          <p:attrName>style.visibility</p:attrName>
                                        </p:attrNameLst>
                                      </p:cBhvr>
                                      <p:to>
                                        <p:strVal val="visible"/>
                                      </p:to>
                                    </p:set>
                                    <p:anim calcmode="lin" valueType="num">
                                      <p:cBhvr>
                                        <p:cTn id="99" dur="500" fill="hold"/>
                                        <p:tgtEl>
                                          <p:spTgt spid="326657"/>
                                        </p:tgtEl>
                                        <p:attrNameLst>
                                          <p:attrName>ppt_w</p:attrName>
                                        </p:attrNameLst>
                                      </p:cBhvr>
                                      <p:tavLst>
                                        <p:tav tm="0">
                                          <p:val>
                                            <p:fltVal val="0"/>
                                          </p:val>
                                        </p:tav>
                                        <p:tav tm="100000">
                                          <p:val>
                                            <p:strVal val="#ppt_w"/>
                                          </p:val>
                                        </p:tav>
                                      </p:tavLst>
                                    </p:anim>
                                    <p:anim calcmode="lin" valueType="num">
                                      <p:cBhvr>
                                        <p:cTn id="100" dur="500" fill="hold"/>
                                        <p:tgtEl>
                                          <p:spTgt spid="326657"/>
                                        </p:tgtEl>
                                        <p:attrNameLst>
                                          <p:attrName>ppt_h</p:attrName>
                                        </p:attrNameLst>
                                      </p:cBhvr>
                                      <p:tavLst>
                                        <p:tav tm="0">
                                          <p:val>
                                            <p:fltVal val="0"/>
                                          </p:val>
                                        </p:tav>
                                        <p:tav tm="100000">
                                          <p:val>
                                            <p:strVal val="#ppt_h"/>
                                          </p:val>
                                        </p:tav>
                                      </p:tavLst>
                                    </p:anim>
                                    <p:animEffect transition="in" filter="fade">
                                      <p:cBhvr>
                                        <p:cTn id="101" dur="500"/>
                                        <p:tgtEl>
                                          <p:spTgt spid="32665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100"/>
                                        </p:tgtEl>
                                        <p:attrNameLst>
                                          <p:attrName>style.visibility</p:attrName>
                                        </p:attrNameLst>
                                      </p:cBhvr>
                                      <p:to>
                                        <p:strVal val="visible"/>
                                      </p:to>
                                    </p:set>
                                    <p:animEffect transition="in" filter="barn(inVertical)">
                                      <p:cBhvr>
                                        <p:cTn id="106" dur="500"/>
                                        <p:tgtEl>
                                          <p:spTgt spid="100"/>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326680"/>
                                        </p:tgtEl>
                                        <p:attrNameLst>
                                          <p:attrName>style.visibility</p:attrName>
                                        </p:attrNameLst>
                                      </p:cBhvr>
                                      <p:to>
                                        <p:strVal val="visible"/>
                                      </p:to>
                                    </p:set>
                                    <p:animEffect transition="in" filter="barn(inVertical)">
                                      <p:cBhvr>
                                        <p:cTn id="111" dur="500"/>
                                        <p:tgtEl>
                                          <p:spTgt spid="326680"/>
                                        </p:tgtEl>
                                      </p:cBhvr>
                                    </p:animEffect>
                                  </p:childTnLst>
                                </p:cTn>
                              </p:par>
                              <p:par>
                                <p:cTn id="112" presetID="16" presetClass="entr" presetSubtype="21" fill="hold" nodeType="with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barn(inVertical)">
                                      <p:cBhvr>
                                        <p:cTn id="114" dur="500"/>
                                        <p:tgtEl>
                                          <p:spTgt spid="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326681"/>
                                        </p:tgtEl>
                                        <p:attrNameLst>
                                          <p:attrName>style.visibility</p:attrName>
                                        </p:attrNameLst>
                                      </p:cBhvr>
                                      <p:to>
                                        <p:strVal val="visible"/>
                                      </p:to>
                                    </p:set>
                                    <p:animEffect transition="in" filter="barn(inVertical)">
                                      <p:cBhvr>
                                        <p:cTn id="119" dur="500"/>
                                        <p:tgtEl>
                                          <p:spTgt spid="326681"/>
                                        </p:tgtEl>
                                      </p:cBhvr>
                                    </p:animEffect>
                                  </p:childTnLst>
                                </p:cTn>
                              </p:par>
                              <p:par>
                                <p:cTn id="120" presetID="16" presetClass="entr" presetSubtype="21" fill="hold" nodeType="withEffect">
                                  <p:stCondLst>
                                    <p:cond delay="0"/>
                                  </p:stCondLst>
                                  <p:childTnLst>
                                    <p:set>
                                      <p:cBhvr>
                                        <p:cTn id="121" dur="1" fill="hold">
                                          <p:stCondLst>
                                            <p:cond delay="0"/>
                                          </p:stCondLst>
                                        </p:cTn>
                                        <p:tgtEl>
                                          <p:spTgt spid="186"/>
                                        </p:tgtEl>
                                        <p:attrNameLst>
                                          <p:attrName>style.visibility</p:attrName>
                                        </p:attrNameLst>
                                      </p:cBhvr>
                                      <p:to>
                                        <p:strVal val="visible"/>
                                      </p:to>
                                    </p:set>
                                    <p:animEffect transition="in" filter="barn(inVertical)">
                                      <p:cBhvr>
                                        <p:cTn id="122" dur="500"/>
                                        <p:tgtEl>
                                          <p:spTgt spid="186"/>
                                        </p:tgtEl>
                                      </p:cBhvr>
                                    </p:animEffect>
                                  </p:childTnLst>
                                </p:cTn>
                              </p:par>
                            </p:childTnLst>
                          </p:cTn>
                        </p:par>
                        <p:par>
                          <p:cTn id="123" fill="hold" nodeType="afterGroup">
                            <p:stCondLst>
                              <p:cond delay="500"/>
                            </p:stCondLst>
                            <p:childTnLst>
                              <p:par>
                                <p:cTn id="124" presetID="22" presetClass="entr" presetSubtype="8" fill="hold" grpId="0" nodeType="afterEffect">
                                  <p:stCondLst>
                                    <p:cond delay="0"/>
                                  </p:stCondLst>
                                  <p:childTnLst>
                                    <p:set>
                                      <p:cBhvr>
                                        <p:cTn id="125" dur="1" fill="hold">
                                          <p:stCondLst>
                                            <p:cond delay="0"/>
                                          </p:stCondLst>
                                        </p:cTn>
                                        <p:tgtEl>
                                          <p:spTgt spid="35"/>
                                        </p:tgtEl>
                                        <p:attrNameLst>
                                          <p:attrName>style.visibility</p:attrName>
                                        </p:attrNameLst>
                                      </p:cBhvr>
                                      <p:to>
                                        <p:strVal val="visible"/>
                                      </p:to>
                                    </p:set>
                                    <p:animEffect transition="in" filter="wipe(left)">
                                      <p:cBhvr>
                                        <p:cTn id="12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7" grpId="0" animBg="1"/>
      <p:bldP spid="326658" grpId="0" animBg="1"/>
      <p:bldP spid="326659" grpId="0" animBg="1"/>
      <p:bldP spid="326660" grpId="0" animBg="1"/>
      <p:bldP spid="326661" grpId="0" animBg="1"/>
      <p:bldP spid="326662" grpId="0" animBg="1"/>
      <p:bldP spid="326663" grpId="0" animBg="1"/>
      <p:bldP spid="326666" grpId="0" animBg="1"/>
      <p:bldP spid="326667" grpId="0" animBg="1"/>
      <p:bldP spid="326668" grpId="0" animBg="1"/>
      <p:bldP spid="326669" grpId="0" animBg="1"/>
      <p:bldP spid="326670" grpId="0" animBg="1"/>
      <p:bldP spid="326671" grpId="0" animBg="1"/>
      <p:bldP spid="326672" grpId="0" animBg="1"/>
      <p:bldP spid="326673" grpId="0" animBg="1"/>
      <p:bldP spid="326674" grpId="0"/>
      <p:bldP spid="326677" grpId="0"/>
      <p:bldP spid="326679" grpId="0" animBg="1"/>
      <p:bldP spid="326681" grpId="0" animBg="1"/>
      <p:bldP spid="100" grpId="0" animBg="1"/>
      <p:bldP spid="176" grpId="0" animBg="1"/>
      <p:bldP spid="180" grpId="0" animBg="1"/>
      <p:bldP spid="177" grpId="0" animBg="1"/>
      <p:bldP spid="2" grpId="0" animBg="1"/>
      <p:bldP spid="326680"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84CCD4-CE9D-4ABF-BE0A-C412BB17DF4A}"/>
              </a:ext>
            </a:extLst>
          </p:cNvPr>
          <p:cNvSpPr>
            <a:spLocks noGrp="1"/>
          </p:cNvSpPr>
          <p:nvPr>
            <p:ph type="title"/>
          </p:nvPr>
        </p:nvSpPr>
        <p:spPr/>
        <p:txBody>
          <a:bodyPr/>
          <a:lstStyle/>
          <a:p>
            <a:r>
              <a:rPr kumimoji="1" lang="ja-JP" altLang="en-US" dirty="0">
                <a:latin typeface="Meiryo" panose="020B0604030504040204" pitchFamily="34" charset="-128"/>
                <a:ea typeface="Meiryo" panose="020B0604030504040204" pitchFamily="34" charset="-128"/>
              </a:rPr>
              <a:t>獲得目標</a:t>
            </a:r>
          </a:p>
        </p:txBody>
      </p:sp>
      <p:sp>
        <p:nvSpPr>
          <p:cNvPr id="3" name="コンテンツ プレースホルダー 2">
            <a:extLst>
              <a:ext uri="{FF2B5EF4-FFF2-40B4-BE49-F238E27FC236}">
                <a16:creationId xmlns:a16="http://schemas.microsoft.com/office/drawing/2014/main" id="{3357AFEB-BD0C-4169-BF27-DC564ADCE775}"/>
              </a:ext>
            </a:extLst>
          </p:cNvPr>
          <p:cNvSpPr>
            <a:spLocks noGrp="1"/>
          </p:cNvSpPr>
          <p:nvPr>
            <p:ph idx="1"/>
          </p:nvPr>
        </p:nvSpPr>
        <p:spPr>
          <a:xfrm>
            <a:off x="628650" y="1693105"/>
            <a:ext cx="7886700" cy="4351338"/>
          </a:xfrm>
        </p:spPr>
        <p:txBody>
          <a:bodyPr/>
          <a:lstStyle/>
          <a:p>
            <a:r>
              <a:rPr kumimoji="1" lang="ja-JP" altLang="en-US" dirty="0">
                <a:latin typeface="Meiryo" panose="020B0604030504040204" pitchFamily="34" charset="-128"/>
                <a:ea typeface="Meiryo" panose="020B0604030504040204" pitchFamily="34" charset="-128"/>
              </a:rPr>
              <a:t>目指すべき障害児支援利用計画と個別支援計画の関係性について理解を深める</a:t>
            </a:r>
            <a:endParaRPr kumimoji="1" lang="en-US"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支援現場において実践可能な知識等を獲得する</a:t>
            </a:r>
            <a:endParaRPr kumimoji="1" lang="en-US" altLang="ja-JP" dirty="0">
              <a:latin typeface="Meiryo" panose="020B0604030504040204" pitchFamily="34" charset="-128"/>
              <a:ea typeface="Meiryo" panose="020B0604030504040204" pitchFamily="34" charset="-128"/>
            </a:endParaRPr>
          </a:p>
        </p:txBody>
      </p:sp>
      <p:sp>
        <p:nvSpPr>
          <p:cNvPr id="4" name="タイトル 1">
            <a:extLst>
              <a:ext uri="{FF2B5EF4-FFF2-40B4-BE49-F238E27FC236}">
                <a16:creationId xmlns:a16="http://schemas.microsoft.com/office/drawing/2014/main" id="{D293C9FC-4E95-FD83-68E6-BA1053EF5A91}"/>
              </a:ext>
            </a:extLst>
          </p:cNvPr>
          <p:cNvSpPr txBox="1">
            <a:spLocks/>
          </p:cNvSpPr>
          <p:nvPr/>
        </p:nvSpPr>
        <p:spPr>
          <a:xfrm>
            <a:off x="628650" y="324747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Meiryo" panose="020B0604030504040204" pitchFamily="34" charset="-128"/>
                <a:ea typeface="Meiryo" panose="020B0604030504040204" pitchFamily="34" charset="-128"/>
              </a:rPr>
              <a:t>獲得目標の解説</a:t>
            </a:r>
          </a:p>
        </p:txBody>
      </p:sp>
      <p:sp>
        <p:nvSpPr>
          <p:cNvPr id="5" name="コンテンツ プレースホルダー 2">
            <a:extLst>
              <a:ext uri="{FF2B5EF4-FFF2-40B4-BE49-F238E27FC236}">
                <a16:creationId xmlns:a16="http://schemas.microsoft.com/office/drawing/2014/main" id="{30143FD3-D595-C2B9-E071-8B83287636BA}"/>
              </a:ext>
            </a:extLst>
          </p:cNvPr>
          <p:cNvSpPr txBox="1">
            <a:spLocks/>
          </p:cNvSpPr>
          <p:nvPr/>
        </p:nvSpPr>
        <p:spPr>
          <a:xfrm>
            <a:off x="635278" y="4522440"/>
            <a:ext cx="7886700" cy="20708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latin typeface="Meiryo" panose="020B0604030504040204" pitchFamily="34" charset="-128"/>
                <a:ea typeface="Meiryo" panose="020B0604030504040204" pitchFamily="34" charset="-128"/>
              </a:rPr>
              <a:t>提供事例に基づき演習を展開していく中で、障害児支援利用計画と個別支援計画の関係を明らかにし、支援を深めていくために、相談支援専門員と児童発達支援管理責任者がどのように連動していくかを体験的に学習する</a:t>
            </a:r>
            <a:endParaRPr lang="en-US" altLang="ja-JP"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39599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E644B-F249-4071-A946-A38A935EB93E}"/>
              </a:ext>
            </a:extLst>
          </p:cNvPr>
          <p:cNvSpPr>
            <a:spLocks noGrp="1"/>
          </p:cNvSpPr>
          <p:nvPr>
            <p:ph type="title"/>
          </p:nvPr>
        </p:nvSpPr>
        <p:spPr>
          <a:xfrm>
            <a:off x="489097" y="365126"/>
            <a:ext cx="8133907" cy="1325563"/>
          </a:xfrm>
        </p:spPr>
        <p:txBody>
          <a:bodyPr>
            <a:normAutofit/>
          </a:bodyPr>
          <a:lstStyle/>
          <a:p>
            <a:r>
              <a:rPr kumimoji="1" lang="ja-JP" altLang="en-US" sz="2800" dirty="0"/>
              <a:t>「支援会議」</a:t>
            </a:r>
            <a:r>
              <a:rPr kumimoji="1" lang="ja-JP" altLang="en-US" sz="2000" dirty="0"/>
              <a:t>（サービス担当者会議・個別支援会議等を含む）</a:t>
            </a:r>
            <a:r>
              <a:rPr kumimoji="1" lang="ja-JP" altLang="en-US" sz="2800" dirty="0"/>
              <a:t>を実施していくタイミング</a:t>
            </a:r>
          </a:p>
        </p:txBody>
      </p:sp>
      <p:graphicFrame>
        <p:nvGraphicFramePr>
          <p:cNvPr id="4" name="コンテンツ プレースホルダー 3">
            <a:extLst>
              <a:ext uri="{FF2B5EF4-FFF2-40B4-BE49-F238E27FC236}">
                <a16:creationId xmlns:a16="http://schemas.microsoft.com/office/drawing/2014/main" id="{00E8FACA-4787-7681-12B4-7D799B9FF217}"/>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9228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1E644B-F249-4071-A946-A38A935EB93E}"/>
              </a:ext>
            </a:extLst>
          </p:cNvPr>
          <p:cNvSpPr>
            <a:spLocks noGrp="1"/>
          </p:cNvSpPr>
          <p:nvPr>
            <p:ph type="title"/>
          </p:nvPr>
        </p:nvSpPr>
        <p:spPr>
          <a:xfrm>
            <a:off x="489097" y="365126"/>
            <a:ext cx="8133907" cy="1325563"/>
          </a:xfrm>
        </p:spPr>
        <p:txBody>
          <a:bodyPr>
            <a:normAutofit/>
          </a:bodyPr>
          <a:lstStyle/>
          <a:p>
            <a:r>
              <a:rPr kumimoji="1" lang="ja-JP" altLang="en-US" sz="2800" dirty="0"/>
              <a:t>「支援会議」</a:t>
            </a:r>
            <a:r>
              <a:rPr kumimoji="1" lang="ja-JP" altLang="en-US" sz="2000" dirty="0"/>
              <a:t>（サービス担当者会議・個別支援会議等を含む）</a:t>
            </a:r>
            <a:r>
              <a:rPr kumimoji="1" lang="ja-JP" altLang="en-US" sz="2800" dirty="0"/>
              <a:t>を実施していくタイミング</a:t>
            </a:r>
          </a:p>
        </p:txBody>
      </p:sp>
      <p:graphicFrame>
        <p:nvGraphicFramePr>
          <p:cNvPr id="4" name="コンテンツ プレースホルダー 3">
            <a:extLst>
              <a:ext uri="{FF2B5EF4-FFF2-40B4-BE49-F238E27FC236}">
                <a16:creationId xmlns:a16="http://schemas.microsoft.com/office/drawing/2014/main" id="{A0D3E167-0A01-488D-A9A9-95870E5B42D9}"/>
              </a:ext>
            </a:extLst>
          </p:cNvPr>
          <p:cNvGraphicFramePr>
            <a:graphicFrameLocks noGrp="1"/>
          </p:cNvGraphicFramePr>
          <p:nvPr>
            <p:ph idx="1"/>
          </p:nvPr>
        </p:nvGraphicFramePr>
        <p:xfrm>
          <a:off x="628650" y="1605516"/>
          <a:ext cx="7886700" cy="4887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4098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626CC-C674-46B0-B1D3-97FA5F0144D8}"/>
              </a:ext>
            </a:extLst>
          </p:cNvPr>
          <p:cNvSpPr>
            <a:spLocks noGrp="1"/>
          </p:cNvSpPr>
          <p:nvPr>
            <p:ph type="title"/>
          </p:nvPr>
        </p:nvSpPr>
        <p:spPr>
          <a:xfrm>
            <a:off x="3724072" y="629268"/>
            <a:ext cx="4939868" cy="1286160"/>
          </a:xfrm>
        </p:spPr>
        <p:txBody>
          <a:bodyPr anchor="b">
            <a:normAutofit fontScale="90000"/>
          </a:bodyPr>
          <a:lstStyle/>
          <a:p>
            <a:r>
              <a:rPr kumimoji="1" lang="ja-JP" altLang="en-US" sz="3100"/>
              <a:t>児童期における</a:t>
            </a:r>
            <a:br>
              <a:rPr kumimoji="1" lang="en-US" altLang="ja-JP" sz="3600"/>
            </a:br>
            <a:r>
              <a:rPr kumimoji="1" lang="ja-JP" altLang="en-US" sz="3600" b="1"/>
              <a:t>ソーシャルワーク</a:t>
            </a:r>
            <a:r>
              <a:rPr kumimoji="1" lang="ja-JP" altLang="en-US" sz="3600"/>
              <a:t>の視点</a:t>
            </a:r>
            <a:endParaRPr kumimoji="1" lang="ja-JP" altLang="en-US" sz="4100" dirty="0"/>
          </a:p>
        </p:txBody>
      </p:sp>
      <p:sp>
        <p:nvSpPr>
          <p:cNvPr id="3" name="コンテンツ プレースホルダー 2">
            <a:extLst>
              <a:ext uri="{FF2B5EF4-FFF2-40B4-BE49-F238E27FC236}">
                <a16:creationId xmlns:a16="http://schemas.microsoft.com/office/drawing/2014/main" id="{1472012B-8B3D-49B9-BD90-729454505662}"/>
              </a:ext>
            </a:extLst>
          </p:cNvPr>
          <p:cNvSpPr>
            <a:spLocks noGrp="1"/>
          </p:cNvSpPr>
          <p:nvPr>
            <p:ph idx="1"/>
          </p:nvPr>
        </p:nvSpPr>
        <p:spPr>
          <a:xfrm>
            <a:off x="3724073" y="2200940"/>
            <a:ext cx="4939867" cy="4486939"/>
          </a:xfrm>
        </p:spPr>
        <p:txBody>
          <a:bodyPr>
            <a:normAutofit fontScale="92500" lnSpcReduction="20000"/>
          </a:bodyPr>
          <a:lstStyle/>
          <a:p>
            <a:pPr>
              <a:lnSpc>
                <a:spcPct val="110000"/>
              </a:lnSpc>
            </a:pPr>
            <a:r>
              <a:rPr kumimoji="1" lang="ja-JP" altLang="en-US" sz="2400" dirty="0"/>
              <a:t>障害のある</a:t>
            </a:r>
            <a:r>
              <a:rPr kumimoji="1" lang="ja-JP" altLang="en-US" sz="2400" b="1" dirty="0"/>
              <a:t>子どもの居場所</a:t>
            </a:r>
            <a:r>
              <a:rPr kumimoji="1" lang="ja-JP" altLang="en-US" sz="2400" dirty="0"/>
              <a:t>は少ない。保護者が安心して連れ出すことができる場所探し。</a:t>
            </a:r>
            <a:endParaRPr kumimoji="1" lang="en-US" altLang="ja-JP" sz="2400" dirty="0"/>
          </a:p>
          <a:p>
            <a:pPr>
              <a:lnSpc>
                <a:spcPct val="110000"/>
              </a:lnSpc>
            </a:pPr>
            <a:r>
              <a:rPr kumimoji="1" lang="ja-JP" altLang="en-US" sz="2400" dirty="0"/>
              <a:t>子どもは地域の宝であり、子どもたちの笑顔を地域に届けていく仕掛け。</a:t>
            </a:r>
            <a:endParaRPr kumimoji="1" lang="en-US" altLang="ja-JP" sz="2400" dirty="0"/>
          </a:p>
          <a:p>
            <a:pPr>
              <a:lnSpc>
                <a:spcPct val="110000"/>
              </a:lnSpc>
            </a:pPr>
            <a:r>
              <a:rPr kumimoji="1" lang="ja-JP" altLang="en-US" sz="2400" dirty="0"/>
              <a:t>障害のある子どもに支えられていることは多く、そのことを家族や地域に還元していく仕掛け。</a:t>
            </a:r>
            <a:endParaRPr kumimoji="1" lang="en-US" altLang="ja-JP" sz="2400" dirty="0"/>
          </a:p>
          <a:p>
            <a:pPr>
              <a:lnSpc>
                <a:spcPct val="110000"/>
              </a:lnSpc>
            </a:pPr>
            <a:r>
              <a:rPr kumimoji="1" lang="ja-JP" altLang="en-US" sz="2400" dirty="0"/>
              <a:t>個別支援計画作成において、相談支援専門員は地域支援の内容に児童発達支援管理責任者と協働することに努めていく。</a:t>
            </a:r>
            <a:endParaRPr kumimoji="1" lang="en-US" altLang="ja-JP" sz="2400" dirty="0"/>
          </a:p>
          <a:p>
            <a:endParaRPr kumimoji="1" lang="ja-JP" altLang="en-US" sz="1800" dirty="0"/>
          </a:p>
        </p:txBody>
      </p:sp>
      <p:pic>
        <p:nvPicPr>
          <p:cNvPr id="5" name="図 4" descr="オフィスで作業しているチーム">
            <a:extLst>
              <a:ext uri="{FF2B5EF4-FFF2-40B4-BE49-F238E27FC236}">
                <a16:creationId xmlns:a16="http://schemas.microsoft.com/office/drawing/2014/main" id="{32EB068F-A96C-4228-8D4A-F37ADB9771B6}"/>
              </a:ext>
            </a:extLst>
          </p:cNvPr>
          <p:cNvPicPr>
            <a:picLocks noChangeAspect="1"/>
          </p:cNvPicPr>
          <p:nvPr/>
        </p:nvPicPr>
        <p:blipFill rotWithShape="1">
          <a:blip r:embed="rId2">
            <a:extLst>
              <a:ext uri="{28A0092B-C50C-407E-A947-70E740481C1C}">
                <a14:useLocalDpi xmlns:a14="http://schemas.microsoft.com/office/drawing/2010/main" val="0"/>
              </a:ext>
            </a:extLst>
          </a:blip>
          <a:srcRect l="42240" r="23921" b="-1"/>
          <a:stretch/>
        </p:blipFill>
        <p:spPr>
          <a:xfrm>
            <a:off x="20" y="10"/>
            <a:ext cx="3476673" cy="6857990"/>
          </a:xfrm>
          <a:prstGeom prst="rect">
            <a:avLst/>
          </a:prstGeom>
          <a:effectLst/>
        </p:spPr>
      </p:pic>
      <p:cxnSp>
        <p:nvCxnSpPr>
          <p:cNvPr id="14"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9BCE6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4788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E549BA7E-4ABE-4A80-ABB3-EE42B79E5D6A}"/>
              </a:ext>
            </a:extLst>
          </p:cNvPr>
          <p:cNvSpPr/>
          <p:nvPr/>
        </p:nvSpPr>
        <p:spPr>
          <a:xfrm>
            <a:off x="4880345" y="2202429"/>
            <a:ext cx="3934046" cy="364547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4AEE7A81-104D-4D7C-AFFA-5FC3960D3549}"/>
              </a:ext>
            </a:extLst>
          </p:cNvPr>
          <p:cNvSpPr>
            <a:spLocks noGrp="1"/>
          </p:cNvSpPr>
          <p:nvPr>
            <p:ph idx="1"/>
          </p:nvPr>
        </p:nvSpPr>
        <p:spPr>
          <a:xfrm>
            <a:off x="510363" y="2030819"/>
            <a:ext cx="4167963" cy="4387158"/>
          </a:xfrm>
        </p:spPr>
        <p:txBody>
          <a:bodyPr vert="horz" lIns="91440" tIns="45720" rIns="91440" bIns="45720" rtlCol="0" anchor="ctr">
            <a:normAutofit lnSpcReduction="10000"/>
          </a:bodyPr>
          <a:lstStyle/>
          <a:p>
            <a:pPr>
              <a:lnSpc>
                <a:spcPct val="110000"/>
              </a:lnSpc>
            </a:pPr>
            <a:r>
              <a:rPr kumimoji="1" lang="ja-JP" altLang="en-US" sz="2400" dirty="0"/>
              <a:t>どんな地域においても、子どもたちが大人になっていく過程に伴走できるのは、制度上、相談支援専門員が中心になっていきます。そうした意味では、</a:t>
            </a:r>
            <a:r>
              <a:rPr kumimoji="1" lang="ja-JP" altLang="en-US" sz="2400" b="1" u="sng" dirty="0"/>
              <a:t>相談支援専門員が子ども一人一人の縦をつなぎ、児童発達支援管理責任者が子どもの横をつないでいく</a:t>
            </a:r>
            <a:r>
              <a:rPr kumimoji="1" lang="ja-JP" altLang="en-US" sz="2400" dirty="0"/>
              <a:t>と考えても良いのではないでしょうか。</a:t>
            </a:r>
            <a:endParaRPr kumimoji="1" lang="en-US" altLang="ja-JP" sz="2400" dirty="0"/>
          </a:p>
          <a:p>
            <a:pPr indent="-228600" defTabSz="914400"/>
            <a:endParaRPr kumimoji="1" lang="ja-JP" altLang="en-US" sz="1900" dirty="0"/>
          </a:p>
        </p:txBody>
      </p:sp>
      <p:pic>
        <p:nvPicPr>
          <p:cNvPr id="7" name="図 6" descr="白いマグカップを持っている女性">
            <a:extLst>
              <a:ext uri="{FF2B5EF4-FFF2-40B4-BE49-F238E27FC236}">
                <a16:creationId xmlns:a16="http://schemas.microsoft.com/office/drawing/2014/main" id="{AEF48CFA-DF37-4AD3-BF39-09B0D602D1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762" r="12858" b="-1"/>
          <a:stretch/>
        </p:blipFill>
        <p:spPr>
          <a:xfrm>
            <a:off x="5504682" y="2633048"/>
            <a:ext cx="2685372" cy="2784240"/>
          </a:xfrm>
          <a:prstGeom prst="rect">
            <a:avLst/>
          </a:prstGeom>
        </p:spPr>
      </p:pic>
      <p:sp>
        <p:nvSpPr>
          <p:cNvPr id="19" name="テキスト ボックス 18">
            <a:extLst>
              <a:ext uri="{FF2B5EF4-FFF2-40B4-BE49-F238E27FC236}">
                <a16:creationId xmlns:a16="http://schemas.microsoft.com/office/drawing/2014/main" id="{6579F236-E5A6-4E37-9FDF-31B23F62F646}"/>
              </a:ext>
            </a:extLst>
          </p:cNvPr>
          <p:cNvSpPr txBox="1"/>
          <p:nvPr/>
        </p:nvSpPr>
        <p:spPr>
          <a:xfrm>
            <a:off x="1156641" y="440023"/>
            <a:ext cx="6830716" cy="1031051"/>
          </a:xfrm>
          <a:prstGeom prst="rect">
            <a:avLst/>
          </a:prstGeom>
          <a:solidFill>
            <a:schemeClr val="accent4">
              <a:lumMod val="20000"/>
              <a:lumOff val="80000"/>
            </a:schemeClr>
          </a:solidFill>
          <a:ln>
            <a:solidFill>
              <a:schemeClr val="accent1"/>
            </a:solidFill>
          </a:ln>
        </p:spPr>
        <p:txBody>
          <a:bodyPr wrap="none" rtlCol="0">
            <a:spAutoFit/>
          </a:bodyPr>
          <a:lstStyle/>
          <a:p>
            <a:pPr algn="ctr">
              <a:spcAft>
                <a:spcPts val="600"/>
              </a:spcAft>
            </a:pPr>
            <a:r>
              <a:rPr kumimoji="1" lang="ja-JP" altLang="ja-JP" sz="2800" b="1" dirty="0"/>
              <a:t>まとめ～相談支援専門員と児童発達支援</a:t>
            </a:r>
            <a:endParaRPr kumimoji="1" lang="en-US" altLang="ja-JP" sz="2800" b="1" dirty="0"/>
          </a:p>
          <a:p>
            <a:pPr algn="ctr">
              <a:spcAft>
                <a:spcPts val="600"/>
              </a:spcAft>
            </a:pPr>
            <a:r>
              <a:rPr kumimoji="1" lang="ja-JP" altLang="ja-JP" sz="2800" b="1" dirty="0"/>
              <a:t>管理責任者との関係について</a:t>
            </a:r>
            <a:endParaRPr lang="en-US" altLang="ja-JP" sz="2800" dirty="0"/>
          </a:p>
        </p:txBody>
      </p:sp>
    </p:spTree>
    <p:extLst>
      <p:ext uri="{BB962C8B-B14F-4D97-AF65-F5344CB8AC3E}">
        <p14:creationId xmlns:p14="http://schemas.microsoft.com/office/powerpoint/2010/main" val="3163082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normAutofit/>
          </a:bodyPr>
          <a:lstStyle/>
          <a:p>
            <a:r>
              <a:rPr lang="ja-JP" altLang="ja-JP" sz="2800" dirty="0">
                <a:effectLst/>
                <a:latin typeface="Meiryo" panose="020B0604030504040204" pitchFamily="34" charset="-128"/>
                <a:ea typeface="Meiryo" panose="020B0604030504040204" pitchFamily="34" charset="-128"/>
                <a:cs typeface="Times New Roman" panose="02020603050405020304" pitchFamily="18" charset="0"/>
              </a:rPr>
              <a:t>都道府県研修で本講義を実施する際に</a:t>
            </a:r>
            <a:br>
              <a:rPr lang="en-US" altLang="ja-JP" sz="2800" dirty="0">
                <a:effectLst/>
                <a:latin typeface="Meiryo" panose="020B0604030504040204" pitchFamily="34" charset="-128"/>
                <a:ea typeface="Meiryo" panose="020B0604030504040204" pitchFamily="34" charset="-128"/>
                <a:cs typeface="Times New Roman" panose="02020603050405020304" pitchFamily="18" charset="0"/>
              </a:rPr>
            </a:br>
            <a:r>
              <a:rPr lang="ja-JP" altLang="en-US" sz="2800" dirty="0">
                <a:effectLst/>
                <a:latin typeface="Meiryo" panose="020B0604030504040204" pitchFamily="34" charset="-128"/>
                <a:ea typeface="Meiryo" panose="020B0604030504040204" pitchFamily="34" charset="-128"/>
                <a:cs typeface="Times New Roman" panose="02020603050405020304" pitchFamily="18" charset="0"/>
              </a:rPr>
              <a:t>　　　　　　　</a:t>
            </a:r>
            <a:r>
              <a:rPr lang="ja-JP" altLang="ja-JP" sz="2800" dirty="0">
                <a:effectLst/>
                <a:latin typeface="Meiryo" panose="020B0604030504040204" pitchFamily="34" charset="-128"/>
                <a:ea typeface="Meiryo" panose="020B0604030504040204" pitchFamily="34" charset="-128"/>
                <a:cs typeface="Times New Roman" panose="02020603050405020304" pitchFamily="18" charset="0"/>
              </a:rPr>
              <a:t>検討して欲しいこと</a:t>
            </a:r>
            <a:r>
              <a:rPr lang="ja-JP" altLang="en-US" sz="2800" dirty="0">
                <a:effectLst/>
                <a:latin typeface="Meiryo" panose="020B0604030504040204" pitchFamily="34" charset="-128"/>
                <a:ea typeface="Meiryo" panose="020B0604030504040204" pitchFamily="34" charset="-128"/>
                <a:cs typeface="Times New Roman" panose="02020603050405020304" pitchFamily="18" charset="0"/>
              </a:rPr>
              <a:t>（まとめ）</a:t>
            </a:r>
            <a:endParaRPr kumimoji="1" lang="ja-JP" altLang="en-US" sz="4800" dirty="0">
              <a:latin typeface="Meiryo" panose="020B0604030504040204" pitchFamily="34" charset="-128"/>
              <a:ea typeface="Meiryo" panose="020B0604030504040204" pitchFamily="34" charset="-128"/>
            </a:endParaRPr>
          </a:p>
        </p:txBody>
      </p:sp>
      <p:sp>
        <p:nvSpPr>
          <p:cNvPr id="4" name="コンテンツ プレースホルダー 2">
            <a:extLst>
              <a:ext uri="{FF2B5EF4-FFF2-40B4-BE49-F238E27FC236}">
                <a16:creationId xmlns:a16="http://schemas.microsoft.com/office/drawing/2014/main" id="{9F33031F-0597-4FB5-BBD0-91FA81B140B2}"/>
              </a:ext>
            </a:extLst>
          </p:cNvPr>
          <p:cNvSpPr>
            <a:spLocks noGrp="1"/>
          </p:cNvSpPr>
          <p:nvPr>
            <p:ph idx="1"/>
          </p:nvPr>
        </p:nvSpPr>
        <p:spPr>
          <a:xfrm>
            <a:off x="628650" y="1955409"/>
            <a:ext cx="7886699" cy="4046146"/>
          </a:xfrm>
        </p:spPr>
        <p:txBody>
          <a:bodyPr anchor="ctr">
            <a:normAutofit/>
          </a:bodyPr>
          <a:lstStyle/>
          <a:p>
            <a:r>
              <a:rPr kumimoji="1" lang="ja-JP" altLang="en-US" sz="2000" dirty="0">
                <a:latin typeface="+mn-ea"/>
              </a:rPr>
              <a:t>演習講師は可能であれば講義</a:t>
            </a:r>
            <a:r>
              <a:rPr kumimoji="1" lang="en-US" altLang="ja-JP" sz="2000" dirty="0">
                <a:latin typeface="+mn-ea"/>
              </a:rPr>
              <a:t>『</a:t>
            </a:r>
            <a:r>
              <a:rPr kumimoji="1" lang="ja-JP" altLang="en-US" sz="2000" dirty="0">
                <a:latin typeface="+mn-ea"/>
              </a:rPr>
              <a:t>児童期における相談支援の目指すべき方向性</a:t>
            </a:r>
            <a:r>
              <a:rPr kumimoji="1" lang="en-US" altLang="ja-JP" sz="2000" dirty="0">
                <a:latin typeface="+mn-ea"/>
              </a:rPr>
              <a:t>』</a:t>
            </a:r>
            <a:r>
              <a:rPr kumimoji="1" lang="ja-JP" altLang="en-US" sz="2000" dirty="0">
                <a:latin typeface="+mn-ea"/>
              </a:rPr>
              <a:t>の講師が兼務あるいは補助対応可能になると良いでしょう</a:t>
            </a:r>
            <a:endParaRPr kumimoji="1" lang="en-US" altLang="ja-JP" sz="2000" dirty="0">
              <a:latin typeface="+mn-ea"/>
            </a:endParaRPr>
          </a:p>
          <a:p>
            <a:r>
              <a:rPr kumimoji="1" lang="ja-JP" altLang="en-US" sz="2000" dirty="0">
                <a:latin typeface="+mn-ea"/>
              </a:rPr>
              <a:t>研修の企画運営は講師陣を中心にミーティング等の機会を設け、地域性を反映したものになると良いでしょう</a:t>
            </a:r>
            <a:endParaRPr lang="en-US" altLang="ja-JP" sz="2000" dirty="0">
              <a:latin typeface="+mn-ea"/>
            </a:endParaRPr>
          </a:p>
          <a:p>
            <a:r>
              <a:rPr kumimoji="1" lang="ja-JP" altLang="en-US" sz="2000" dirty="0">
                <a:latin typeface="+mn-ea"/>
              </a:rPr>
              <a:t>研修での学習が支援現場に波及できるような仕掛けなどを考えられると良いでしょう</a:t>
            </a:r>
            <a:endParaRPr kumimoji="1" lang="en-US" altLang="ja-JP" sz="2000" dirty="0">
              <a:latin typeface="+mn-ea"/>
            </a:endParaRPr>
          </a:p>
          <a:p>
            <a:r>
              <a:rPr lang="ja-JP" altLang="en-US" sz="2000" dirty="0">
                <a:latin typeface="+mn-ea"/>
              </a:rPr>
              <a:t>小さな実践の蓄積がやがて地域全体の支援の質的向上に繋がります。研修実施を契機に地域自立支援協議会等との連動や自主的な活動等への繋がりなど、戦術的な視点で作戦を立てられると素敵ですね</a:t>
            </a:r>
            <a:endParaRPr lang="en-US" altLang="ja-JP" sz="2000" dirty="0">
              <a:latin typeface="+mn-ea"/>
            </a:endParaRPr>
          </a:p>
        </p:txBody>
      </p:sp>
      <p:sp>
        <p:nvSpPr>
          <p:cNvPr id="5" name="星: 5 pt 4">
            <a:extLst>
              <a:ext uri="{FF2B5EF4-FFF2-40B4-BE49-F238E27FC236}">
                <a16:creationId xmlns:a16="http://schemas.microsoft.com/office/drawing/2014/main" id="{272F1491-8D9F-28F7-846A-6770F3EC1EB3}"/>
              </a:ext>
            </a:extLst>
          </p:cNvPr>
          <p:cNvSpPr/>
          <p:nvPr/>
        </p:nvSpPr>
        <p:spPr>
          <a:xfrm>
            <a:off x="8305019" y="365126"/>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603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0EA2BFA0-AEBF-C565-2410-FA4E197CC05D}"/>
              </a:ext>
            </a:extLst>
          </p:cNvPr>
          <p:cNvGrpSpPr/>
          <p:nvPr/>
        </p:nvGrpSpPr>
        <p:grpSpPr>
          <a:xfrm>
            <a:off x="351691" y="532235"/>
            <a:ext cx="8285871" cy="5466968"/>
            <a:chOff x="758584" y="967978"/>
            <a:chExt cx="7626832" cy="5055633"/>
          </a:xfrm>
        </p:grpSpPr>
        <p:cxnSp>
          <p:nvCxnSpPr>
            <p:cNvPr id="28" name="直線コネクタ 27">
              <a:extLst>
                <a:ext uri="{FF2B5EF4-FFF2-40B4-BE49-F238E27FC236}">
                  <a16:creationId xmlns:a16="http://schemas.microsoft.com/office/drawing/2014/main" id="{134A3991-8747-471B-88DE-E93C4140645B}"/>
                </a:ext>
              </a:extLst>
            </p:cNvPr>
            <p:cNvCxnSpPr/>
            <p:nvPr/>
          </p:nvCxnSpPr>
          <p:spPr>
            <a:xfrm>
              <a:off x="1062038" y="3590925"/>
              <a:ext cx="6858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75" name="Rectangle 6">
              <a:extLst>
                <a:ext uri="{FF2B5EF4-FFF2-40B4-BE49-F238E27FC236}">
                  <a16:creationId xmlns:a16="http://schemas.microsoft.com/office/drawing/2014/main" id="{2B2DF2A4-F6F3-41A0-A7D5-14FE83867B98}"/>
                </a:ext>
              </a:extLst>
            </p:cNvPr>
            <p:cNvSpPr>
              <a:spLocks noChangeArrowheads="1"/>
            </p:cNvSpPr>
            <p:nvPr/>
          </p:nvSpPr>
          <p:spPr bwMode="auto">
            <a:xfrm>
              <a:off x="1439467" y="1970486"/>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76" name="Rectangle 7">
              <a:extLst>
                <a:ext uri="{FF2B5EF4-FFF2-40B4-BE49-F238E27FC236}">
                  <a16:creationId xmlns:a16="http://schemas.microsoft.com/office/drawing/2014/main" id="{698C8103-581C-45DD-B3AE-67863E595CA7}"/>
                </a:ext>
              </a:extLst>
            </p:cNvPr>
            <p:cNvSpPr>
              <a:spLocks noChangeArrowheads="1"/>
            </p:cNvSpPr>
            <p:nvPr/>
          </p:nvSpPr>
          <p:spPr bwMode="auto">
            <a:xfrm>
              <a:off x="2407445" y="1754983"/>
              <a:ext cx="350044"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障害児利用計画案</a:t>
              </a:r>
            </a:p>
          </p:txBody>
        </p:sp>
        <p:sp>
          <p:nvSpPr>
            <p:cNvPr id="54277" name="Rectangle 38">
              <a:extLst>
                <a:ext uri="{FF2B5EF4-FFF2-40B4-BE49-F238E27FC236}">
                  <a16:creationId xmlns:a16="http://schemas.microsoft.com/office/drawing/2014/main" id="{FBA53877-73D6-4118-9230-D9C04E2ED741}"/>
                </a:ext>
              </a:extLst>
            </p:cNvPr>
            <p:cNvSpPr>
              <a:spLocks noChangeArrowheads="1"/>
            </p:cNvSpPr>
            <p:nvPr/>
          </p:nvSpPr>
          <p:spPr bwMode="auto">
            <a:xfrm>
              <a:off x="5837636" y="3723085"/>
              <a:ext cx="350044" cy="1295400"/>
            </a:xfrm>
            <a:prstGeom prst="rect">
              <a:avLst/>
            </a:prstGeom>
            <a:solidFill>
              <a:srgbClr val="FFFF99"/>
            </a:solidFill>
            <a:ln w="9525">
              <a:solidFill>
                <a:schemeClr val="tx1"/>
              </a:solidFill>
              <a:miter lim="800000"/>
              <a:headEnd/>
              <a:tailEnd/>
            </a:ln>
          </p:spPr>
          <p:txBody>
            <a:bodyPr vert="eaVert" wrap="none" lIns="68486" tIns="0" rIns="68486" bIns="0"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個別支援計画</a:t>
              </a:r>
            </a:p>
          </p:txBody>
        </p:sp>
        <p:sp>
          <p:nvSpPr>
            <p:cNvPr id="54278" name="Line 40">
              <a:extLst>
                <a:ext uri="{FF2B5EF4-FFF2-40B4-BE49-F238E27FC236}">
                  <a16:creationId xmlns:a16="http://schemas.microsoft.com/office/drawing/2014/main" id="{E4ED68C8-5FCF-4259-AB51-621BC2E3AD35}"/>
                </a:ext>
              </a:extLst>
            </p:cNvPr>
            <p:cNvSpPr>
              <a:spLocks noChangeShapeType="1"/>
            </p:cNvSpPr>
            <p:nvPr/>
          </p:nvSpPr>
          <p:spPr bwMode="auto">
            <a:xfrm>
              <a:off x="3869531" y="3375422"/>
              <a:ext cx="176213" cy="32385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68486" tIns="34244" rIns="68486" bIns="34244"/>
            <a:lstStyle/>
            <a:p>
              <a:endParaRPr lang="ja-JP" altLang="en-US" sz="1350"/>
            </a:p>
          </p:txBody>
        </p:sp>
        <p:sp>
          <p:nvSpPr>
            <p:cNvPr id="54279" name="Rectangle 49">
              <a:extLst>
                <a:ext uri="{FF2B5EF4-FFF2-40B4-BE49-F238E27FC236}">
                  <a16:creationId xmlns:a16="http://schemas.microsoft.com/office/drawing/2014/main" id="{0127ED49-FDFB-4EFF-A20F-432EA0A7E348}"/>
                </a:ext>
              </a:extLst>
            </p:cNvPr>
            <p:cNvSpPr>
              <a:spLocks noChangeArrowheads="1"/>
            </p:cNvSpPr>
            <p:nvPr/>
          </p:nvSpPr>
          <p:spPr bwMode="auto">
            <a:xfrm>
              <a:off x="6923486" y="3682605"/>
              <a:ext cx="350044" cy="15823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23" name="Rectangle 50">
              <a:extLst>
                <a:ext uri="{FF2B5EF4-FFF2-40B4-BE49-F238E27FC236}">
                  <a16:creationId xmlns:a16="http://schemas.microsoft.com/office/drawing/2014/main" id="{061397D5-B881-4409-ADA3-5707BCFFE76E}"/>
                </a:ext>
              </a:extLst>
            </p:cNvPr>
            <p:cNvSpPr>
              <a:spLocks noChangeArrowheads="1"/>
            </p:cNvSpPr>
            <p:nvPr/>
          </p:nvSpPr>
          <p:spPr bwMode="auto">
            <a:xfrm>
              <a:off x="953692" y="1754981"/>
              <a:ext cx="377428" cy="161925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50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54281" name="Rectangle 52">
              <a:extLst>
                <a:ext uri="{FF2B5EF4-FFF2-40B4-BE49-F238E27FC236}">
                  <a16:creationId xmlns:a16="http://schemas.microsoft.com/office/drawing/2014/main" id="{8F15820A-F854-4D77-AB58-024469F96588}"/>
                </a:ext>
              </a:extLst>
            </p:cNvPr>
            <p:cNvSpPr>
              <a:spLocks noChangeArrowheads="1"/>
            </p:cNvSpPr>
            <p:nvPr/>
          </p:nvSpPr>
          <p:spPr bwMode="auto">
            <a:xfrm>
              <a:off x="2817020" y="2726533"/>
              <a:ext cx="270272" cy="1565672"/>
            </a:xfrm>
            <a:prstGeom prst="roundRect">
              <a:avLst>
                <a:gd name="adj" fmla="val 0"/>
              </a:avLst>
            </a:prstGeom>
            <a:solidFill>
              <a:srgbClr val="FF9999"/>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支給決定（市町村）</a:t>
              </a:r>
              <a:endParaRPr lang="en-US" altLang="ja-JP" sz="1350">
                <a:solidFill>
                  <a:srgbClr val="000000"/>
                </a:solidFill>
                <a:latin typeface="ＭＳ Ｐゴシック" panose="020B0600070205080204" pitchFamily="50" charset="-128"/>
              </a:endParaRPr>
            </a:p>
          </p:txBody>
        </p:sp>
        <p:sp>
          <p:nvSpPr>
            <p:cNvPr id="33" name="Rectangle 50">
              <a:extLst>
                <a:ext uri="{FF2B5EF4-FFF2-40B4-BE49-F238E27FC236}">
                  <a16:creationId xmlns:a16="http://schemas.microsoft.com/office/drawing/2014/main" id="{E0C79A29-B507-42F6-80AA-44652A18F339}"/>
                </a:ext>
              </a:extLst>
            </p:cNvPr>
            <p:cNvSpPr>
              <a:spLocks noChangeArrowheads="1"/>
            </p:cNvSpPr>
            <p:nvPr/>
          </p:nvSpPr>
          <p:spPr bwMode="auto">
            <a:xfrm>
              <a:off x="953692" y="3914775"/>
              <a:ext cx="377428" cy="17287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68486" tIns="34244" rIns="68486" bIns="34244" anchor="ctr"/>
            <a:lstStyle/>
            <a:p>
              <a:pPr algn="ctr" defTabSz="684932">
                <a:defRPr/>
              </a:pPr>
              <a:r>
                <a:rPr lang="ja-JP" altLang="en-US" sz="1200" dirty="0">
                  <a:solidFill>
                    <a:prstClr val="black"/>
                  </a:solidFill>
                  <a:latin typeface="HGP創英角ｺﾞｼｯｸUB" panose="020B0900000000000000" pitchFamily="50" charset="-128"/>
                  <a:ea typeface="HGP創英角ｺﾞｼｯｸUB" panose="020B0900000000000000" pitchFamily="50" charset="-128"/>
                </a:rPr>
                <a:t>障害福祉サービス事業者</a:t>
              </a:r>
              <a:endParaRPr lang="en-US" altLang="ja-JP" sz="12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4283" name="Rectangle 6">
              <a:extLst>
                <a:ext uri="{FF2B5EF4-FFF2-40B4-BE49-F238E27FC236}">
                  <a16:creationId xmlns:a16="http://schemas.microsoft.com/office/drawing/2014/main" id="{A9D47495-3D36-4F8A-B5AD-D9066A246E21}"/>
                </a:ext>
              </a:extLst>
            </p:cNvPr>
            <p:cNvSpPr>
              <a:spLocks noChangeArrowheads="1"/>
            </p:cNvSpPr>
            <p:nvPr/>
          </p:nvSpPr>
          <p:spPr bwMode="auto">
            <a:xfrm>
              <a:off x="4493420" y="3796905"/>
              <a:ext cx="350044" cy="1350169"/>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500">
                  <a:solidFill>
                    <a:srgbClr val="000000"/>
                  </a:solidFill>
                  <a:latin typeface="HGP創英角ｺﾞｼｯｸUB" panose="020B0900000000000000" pitchFamily="50" charset="-128"/>
                  <a:ea typeface="HGP創英角ｺﾞｼｯｸUB" panose="020B0900000000000000" pitchFamily="50" charset="-128"/>
                </a:rPr>
                <a:t> アセスメント　</a:t>
              </a:r>
            </a:p>
          </p:txBody>
        </p:sp>
        <p:sp>
          <p:nvSpPr>
            <p:cNvPr id="54284" name="Rectangle 7">
              <a:extLst>
                <a:ext uri="{FF2B5EF4-FFF2-40B4-BE49-F238E27FC236}">
                  <a16:creationId xmlns:a16="http://schemas.microsoft.com/office/drawing/2014/main" id="{ED2BB354-C3A1-470D-8874-13EB1CFEEB7A}"/>
                </a:ext>
              </a:extLst>
            </p:cNvPr>
            <p:cNvSpPr>
              <a:spLocks noChangeArrowheads="1"/>
            </p:cNvSpPr>
            <p:nvPr/>
          </p:nvSpPr>
          <p:spPr bwMode="auto">
            <a:xfrm>
              <a:off x="3518298" y="1808561"/>
              <a:ext cx="350044" cy="1620440"/>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 障害児利用計画</a:t>
              </a:r>
            </a:p>
          </p:txBody>
        </p:sp>
        <p:sp>
          <p:nvSpPr>
            <p:cNvPr id="43" name="右矢印 42">
              <a:extLst>
                <a:ext uri="{FF2B5EF4-FFF2-40B4-BE49-F238E27FC236}">
                  <a16:creationId xmlns:a16="http://schemas.microsoft.com/office/drawing/2014/main" id="{B7536B5C-8293-491F-A2DA-39C66A7D12D6}"/>
                </a:ext>
              </a:extLst>
            </p:cNvPr>
            <p:cNvSpPr/>
            <p:nvPr/>
          </p:nvSpPr>
          <p:spPr>
            <a:xfrm>
              <a:off x="4882755" y="4126706"/>
              <a:ext cx="216694"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86" name="Rectangle 52">
              <a:extLst>
                <a:ext uri="{FF2B5EF4-FFF2-40B4-BE49-F238E27FC236}">
                  <a16:creationId xmlns:a16="http://schemas.microsoft.com/office/drawing/2014/main" id="{390265CA-0398-4264-99A6-E1B98CD123F9}"/>
                </a:ext>
              </a:extLst>
            </p:cNvPr>
            <p:cNvSpPr>
              <a:spLocks noChangeArrowheads="1"/>
            </p:cNvSpPr>
            <p:nvPr/>
          </p:nvSpPr>
          <p:spPr bwMode="auto">
            <a:xfrm>
              <a:off x="5542361" y="3429000"/>
              <a:ext cx="215503" cy="1377554"/>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350">
                  <a:solidFill>
                    <a:srgbClr val="000000"/>
                  </a:solidFill>
                  <a:latin typeface="ＭＳ Ｐゴシック" panose="020B0600070205080204" pitchFamily="50" charset="-128"/>
                </a:rPr>
                <a:t>個別支援会議</a:t>
              </a:r>
              <a:endParaRPr lang="en-US" altLang="ja-JP" sz="1350">
                <a:solidFill>
                  <a:srgbClr val="000000"/>
                </a:solidFill>
                <a:latin typeface="ＭＳ Ｐゴシック" panose="020B0600070205080204" pitchFamily="50" charset="-128"/>
              </a:endParaRPr>
            </a:p>
          </p:txBody>
        </p:sp>
        <p:sp>
          <p:nvSpPr>
            <p:cNvPr id="54287" name="Rectangle 7">
              <a:extLst>
                <a:ext uri="{FF2B5EF4-FFF2-40B4-BE49-F238E27FC236}">
                  <a16:creationId xmlns:a16="http://schemas.microsoft.com/office/drawing/2014/main" id="{03D64177-24BC-4E29-B2FE-6F740656BDA7}"/>
                </a:ext>
              </a:extLst>
            </p:cNvPr>
            <p:cNvSpPr>
              <a:spLocks noChangeArrowheads="1"/>
            </p:cNvSpPr>
            <p:nvPr/>
          </p:nvSpPr>
          <p:spPr bwMode="auto">
            <a:xfrm>
              <a:off x="6853238" y="1754983"/>
              <a:ext cx="420291" cy="1727597"/>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継続サービス利用支援</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（モニタリング）</a:t>
              </a:r>
            </a:p>
          </p:txBody>
        </p:sp>
        <p:sp>
          <p:nvSpPr>
            <p:cNvPr id="54288" name="Rectangle 7">
              <a:extLst>
                <a:ext uri="{FF2B5EF4-FFF2-40B4-BE49-F238E27FC236}">
                  <a16:creationId xmlns:a16="http://schemas.microsoft.com/office/drawing/2014/main" id="{05A70517-3790-420F-83BD-B89B87F45916}"/>
                </a:ext>
              </a:extLst>
            </p:cNvPr>
            <p:cNvSpPr>
              <a:spLocks noChangeArrowheads="1"/>
            </p:cNvSpPr>
            <p:nvPr/>
          </p:nvSpPr>
          <p:spPr bwMode="auto">
            <a:xfrm>
              <a:off x="6443663" y="3686175"/>
              <a:ext cx="409575" cy="1781175"/>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個別支援計画の実施</a:t>
              </a:r>
              <a:endParaRPr lang="en-US" altLang="ja-JP" sz="1200">
                <a:solidFill>
                  <a:srgbClr val="000000"/>
                </a:solidFill>
                <a:latin typeface="HGP創英角ｺﾞｼｯｸUB" panose="020B0900000000000000" pitchFamily="50" charset="-128"/>
                <a:ea typeface="HGP創英角ｺﾞｼｯｸUB" panose="020B0900000000000000" pitchFamily="50" charset="-128"/>
              </a:endParaRPr>
            </a:p>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（サービスの提供）</a:t>
              </a:r>
            </a:p>
          </p:txBody>
        </p:sp>
        <p:sp>
          <p:nvSpPr>
            <p:cNvPr id="50" name="右矢印 49">
              <a:extLst>
                <a:ext uri="{FF2B5EF4-FFF2-40B4-BE49-F238E27FC236}">
                  <a16:creationId xmlns:a16="http://schemas.microsoft.com/office/drawing/2014/main" id="{CA6A1A9D-30DA-4749-9B5F-73529A5C5BC2}"/>
                </a:ext>
              </a:extLst>
            </p:cNvPr>
            <p:cNvSpPr/>
            <p:nvPr/>
          </p:nvSpPr>
          <p:spPr>
            <a:xfrm>
              <a:off x="6243638" y="4126706"/>
              <a:ext cx="152400" cy="486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0" name="Rectangle 7">
              <a:extLst>
                <a:ext uri="{FF2B5EF4-FFF2-40B4-BE49-F238E27FC236}">
                  <a16:creationId xmlns:a16="http://schemas.microsoft.com/office/drawing/2014/main" id="{E3E7D152-C41D-4505-9580-15F1EE1601BA}"/>
                </a:ext>
              </a:extLst>
            </p:cNvPr>
            <p:cNvSpPr>
              <a:spLocks noChangeArrowheads="1"/>
            </p:cNvSpPr>
            <p:nvPr/>
          </p:nvSpPr>
          <p:spPr bwMode="auto">
            <a:xfrm>
              <a:off x="7893845" y="3699272"/>
              <a:ext cx="350044" cy="1781175"/>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200">
                  <a:solidFill>
                    <a:srgbClr val="000000"/>
                  </a:solidFill>
                  <a:latin typeface="HGP創英角ｺﾞｼｯｸUB" panose="020B0900000000000000" pitchFamily="50" charset="-128"/>
                  <a:ea typeface="HGP創英角ｺﾞｼｯｸUB" panose="020B0900000000000000" pitchFamily="50" charset="-128"/>
                </a:rPr>
                <a:t>個別支援計画の変更</a:t>
              </a:r>
            </a:p>
          </p:txBody>
        </p:sp>
        <p:sp>
          <p:nvSpPr>
            <p:cNvPr id="52" name="右矢印 51">
              <a:extLst>
                <a:ext uri="{FF2B5EF4-FFF2-40B4-BE49-F238E27FC236}">
                  <a16:creationId xmlns:a16="http://schemas.microsoft.com/office/drawing/2014/main" id="{4704D779-09A8-4F38-9C76-CC65C20BF4C7}"/>
                </a:ext>
              </a:extLst>
            </p:cNvPr>
            <p:cNvSpPr/>
            <p:nvPr/>
          </p:nvSpPr>
          <p:spPr>
            <a:xfrm>
              <a:off x="7297342" y="4144567"/>
              <a:ext cx="215503" cy="486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2" name="Rectangle 52">
              <a:extLst>
                <a:ext uri="{FF2B5EF4-FFF2-40B4-BE49-F238E27FC236}">
                  <a16:creationId xmlns:a16="http://schemas.microsoft.com/office/drawing/2014/main" id="{20C267A8-E3D3-4158-8BD4-DAD1D6C94F90}"/>
                </a:ext>
              </a:extLst>
            </p:cNvPr>
            <p:cNvSpPr>
              <a:spLocks noChangeArrowheads="1"/>
            </p:cNvSpPr>
            <p:nvPr/>
          </p:nvSpPr>
          <p:spPr bwMode="auto">
            <a:xfrm>
              <a:off x="3168255" y="2240756"/>
              <a:ext cx="269081" cy="25384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54293" name="Rectangle 38">
              <a:extLst>
                <a:ext uri="{FF2B5EF4-FFF2-40B4-BE49-F238E27FC236}">
                  <a16:creationId xmlns:a16="http://schemas.microsoft.com/office/drawing/2014/main" id="{5BE69386-BEC9-4908-B178-3DC737BE97D1}"/>
                </a:ext>
              </a:extLst>
            </p:cNvPr>
            <p:cNvSpPr>
              <a:spLocks noChangeArrowheads="1"/>
            </p:cNvSpPr>
            <p:nvPr/>
          </p:nvSpPr>
          <p:spPr bwMode="auto">
            <a:xfrm>
              <a:off x="5123261" y="3686175"/>
              <a:ext cx="350044" cy="1944291"/>
            </a:xfrm>
            <a:prstGeom prst="rect">
              <a:avLst/>
            </a:prstGeom>
            <a:solidFill>
              <a:srgbClr val="FFFF99"/>
            </a:solidFill>
            <a:ln w="9525">
              <a:solidFill>
                <a:schemeClr val="tx1"/>
              </a:solidFill>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pPr>
              <a:r>
                <a:rPr lang="ja-JP" altLang="en-US" sz="1500" dirty="0">
                  <a:solidFill>
                    <a:srgbClr val="000000"/>
                  </a:solidFill>
                  <a:latin typeface="HGP創英角ｺﾞｼｯｸUB" panose="020B0900000000000000" pitchFamily="50" charset="-128"/>
                  <a:ea typeface="HGP創英角ｺﾞｼｯｸUB" panose="020B0900000000000000" pitchFamily="50" charset="-128"/>
                </a:rPr>
                <a:t> 個別支援計画の原案　</a:t>
              </a:r>
            </a:p>
          </p:txBody>
        </p:sp>
        <p:cxnSp>
          <p:nvCxnSpPr>
            <p:cNvPr id="31" name="直線コネクタ 30">
              <a:extLst>
                <a:ext uri="{FF2B5EF4-FFF2-40B4-BE49-F238E27FC236}">
                  <a16:creationId xmlns:a16="http://schemas.microsoft.com/office/drawing/2014/main" id="{EC55B771-9B71-48D4-A98A-87C2D1408134}"/>
                </a:ext>
              </a:extLst>
            </p:cNvPr>
            <p:cNvCxnSpPr/>
            <p:nvPr/>
          </p:nvCxnSpPr>
          <p:spPr>
            <a:xfrm>
              <a:off x="3987404" y="1808560"/>
              <a:ext cx="0" cy="3780234"/>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4295" name="Rectangle 7">
              <a:extLst>
                <a:ext uri="{FF2B5EF4-FFF2-40B4-BE49-F238E27FC236}">
                  <a16:creationId xmlns:a16="http://schemas.microsoft.com/office/drawing/2014/main" id="{DBED845A-0F4B-49A9-AC67-40C3E0398CDA}"/>
                </a:ext>
              </a:extLst>
            </p:cNvPr>
            <p:cNvSpPr>
              <a:spLocks noChangeArrowheads="1"/>
            </p:cNvSpPr>
            <p:nvPr/>
          </p:nvSpPr>
          <p:spPr bwMode="auto">
            <a:xfrm>
              <a:off x="7881939" y="1593058"/>
              <a:ext cx="350044" cy="1889522"/>
            </a:xfrm>
            <a:prstGeom prst="rect">
              <a:avLst/>
            </a:prstGeom>
            <a:solidFill>
              <a:srgbClr val="FFFF99"/>
            </a:solidFill>
            <a:ln w="15875">
              <a:solidFill>
                <a:schemeClr val="tx1"/>
              </a:solidFill>
              <a:prstDash val="dash"/>
              <a:miter lim="800000"/>
              <a:headEnd/>
              <a:tailEnd/>
            </a:ln>
          </p:spPr>
          <p:txBody>
            <a:bodyPr vert="eaVert" wrap="none"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050" dirty="0">
                  <a:solidFill>
                    <a:srgbClr val="000000"/>
                  </a:solidFill>
                  <a:latin typeface="HGP創英角ｺﾞｼｯｸUB" panose="020B0900000000000000" pitchFamily="50" charset="-128"/>
                  <a:ea typeface="HGP創英角ｺﾞｼｯｸUB" panose="020B0900000000000000" pitchFamily="50" charset="-128"/>
                </a:rPr>
                <a:t>障害児児利用計画の変更</a:t>
              </a:r>
            </a:p>
          </p:txBody>
        </p:sp>
        <p:sp>
          <p:nvSpPr>
            <p:cNvPr id="27" name="右矢印 26">
              <a:extLst>
                <a:ext uri="{FF2B5EF4-FFF2-40B4-BE49-F238E27FC236}">
                  <a16:creationId xmlns:a16="http://schemas.microsoft.com/office/drawing/2014/main" id="{96EC4D48-133D-47F3-86B5-AFFC53EEC4DD}"/>
                </a:ext>
              </a:extLst>
            </p:cNvPr>
            <p:cNvSpPr/>
            <p:nvPr/>
          </p:nvSpPr>
          <p:spPr>
            <a:xfrm>
              <a:off x="7297342" y="2363391"/>
              <a:ext cx="215503"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7" name="Rectangle 52">
              <a:extLst>
                <a:ext uri="{FF2B5EF4-FFF2-40B4-BE49-F238E27FC236}">
                  <a16:creationId xmlns:a16="http://schemas.microsoft.com/office/drawing/2014/main" id="{494F5512-91C2-4E1D-AA9D-BDB6CCDC3A23}"/>
                </a:ext>
              </a:extLst>
            </p:cNvPr>
            <p:cNvSpPr>
              <a:spLocks noChangeArrowheads="1"/>
            </p:cNvSpPr>
            <p:nvPr/>
          </p:nvSpPr>
          <p:spPr bwMode="auto">
            <a:xfrm>
              <a:off x="7521180" y="2289572"/>
              <a:ext cx="269081" cy="2538413"/>
            </a:xfrm>
            <a:prstGeom prst="roundRect">
              <a:avLst>
                <a:gd name="adj" fmla="val 50000"/>
              </a:avLst>
            </a:prstGeom>
            <a:solidFill>
              <a:srgbClr val="FFFF00"/>
            </a:solidFill>
            <a:ln w="9525">
              <a:solidFill>
                <a:schemeClr val="tx1"/>
              </a:solidFill>
              <a:prstDash val="dash"/>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200" dirty="0">
                  <a:solidFill>
                    <a:srgbClr val="000000"/>
                  </a:solidFill>
                  <a:latin typeface="HGP創英角ｺﾞｼｯｸUB" panose="020B0900000000000000" pitchFamily="50" charset="-128"/>
                  <a:ea typeface="HGP創英角ｺﾞｼｯｸUB" panose="020B0900000000000000" pitchFamily="50" charset="-128"/>
                </a:rPr>
                <a:t>障 害 児　支 援　担　当　者　会　議</a:t>
              </a:r>
              <a:endParaRPr lang="en-US" altLang="ja-JP" sz="1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37" name="右矢印 36">
              <a:extLst>
                <a:ext uri="{FF2B5EF4-FFF2-40B4-BE49-F238E27FC236}">
                  <a16:creationId xmlns:a16="http://schemas.microsoft.com/office/drawing/2014/main" id="{5E81F67F-CC93-4DA7-9F5F-3C27969BED94}"/>
                </a:ext>
              </a:extLst>
            </p:cNvPr>
            <p:cNvSpPr/>
            <p:nvPr/>
          </p:nvSpPr>
          <p:spPr>
            <a:xfrm>
              <a:off x="1881189" y="2294335"/>
              <a:ext cx="431006"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299" name="AutoShape 54">
              <a:extLst>
                <a:ext uri="{FF2B5EF4-FFF2-40B4-BE49-F238E27FC236}">
                  <a16:creationId xmlns:a16="http://schemas.microsoft.com/office/drawing/2014/main" id="{33BA37C9-FB29-4333-BD05-80F2BE58580C}"/>
                </a:ext>
              </a:extLst>
            </p:cNvPr>
            <p:cNvSpPr>
              <a:spLocks noChangeArrowheads="1"/>
            </p:cNvSpPr>
            <p:nvPr/>
          </p:nvSpPr>
          <p:spPr bwMode="auto">
            <a:xfrm>
              <a:off x="994172" y="967978"/>
              <a:ext cx="7137797" cy="43219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68486" tIns="34244" rIns="68486"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500" dirty="0">
                  <a:solidFill>
                    <a:srgbClr val="000000"/>
                  </a:solidFill>
                  <a:latin typeface="HG創英角ｺﾞｼｯｸUB" panose="020B0909000000000000" pitchFamily="49" charset="-128"/>
                  <a:ea typeface="HG創英角ｺﾞｼｯｸUB" panose="020B0909000000000000" pitchFamily="49" charset="-128"/>
                </a:rPr>
                <a:t>指定特定相談支援事業者（計画作成担当）と障害福祉サービス事業者の関係</a:t>
              </a:r>
            </a:p>
          </p:txBody>
        </p:sp>
        <p:sp>
          <p:nvSpPr>
            <p:cNvPr id="54300" name="Rectangle 52">
              <a:extLst>
                <a:ext uri="{FF2B5EF4-FFF2-40B4-BE49-F238E27FC236}">
                  <a16:creationId xmlns:a16="http://schemas.microsoft.com/office/drawing/2014/main" id="{1E0BBADC-686B-4F99-9475-8DC9D974248E}"/>
                </a:ext>
              </a:extLst>
            </p:cNvPr>
            <p:cNvSpPr>
              <a:spLocks noChangeArrowheads="1"/>
            </p:cNvSpPr>
            <p:nvPr/>
          </p:nvSpPr>
          <p:spPr bwMode="auto">
            <a:xfrm>
              <a:off x="2034780" y="2888456"/>
              <a:ext cx="269081" cy="1243013"/>
            </a:xfrm>
            <a:prstGeom prst="roundRect">
              <a:avLst>
                <a:gd name="adj" fmla="val 50000"/>
              </a:avLst>
            </a:prstGeom>
            <a:solidFill>
              <a:srgbClr val="FFFF00"/>
            </a:solidFill>
            <a:ln w="9525">
              <a:solidFill>
                <a:schemeClr val="tx1"/>
              </a:solidFill>
              <a:miter lim="800000"/>
              <a:headEnd/>
              <a:tailEnd/>
            </a:ln>
          </p:spPr>
          <p:txBody>
            <a:bodyPr vert="eaVert" wrap="none" lIns="26962" tIns="34244" rIns="26962" bIns="34244" anchor="ct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1275"/>
                </a:lnSpc>
                <a:spcBef>
                  <a:spcPct val="0"/>
                </a:spcBef>
                <a:buNone/>
              </a:pPr>
              <a:r>
                <a:rPr lang="ja-JP" altLang="en-US" sz="1050">
                  <a:solidFill>
                    <a:srgbClr val="000000"/>
                  </a:solidFill>
                  <a:latin typeface="ＭＳ Ｐゴシック" panose="020B0600070205080204" pitchFamily="50" charset="-128"/>
                </a:rPr>
                <a:t>資源アセスメント</a:t>
              </a:r>
              <a:endParaRPr lang="en-US" altLang="ja-JP" sz="1050">
                <a:solidFill>
                  <a:srgbClr val="000000"/>
                </a:solidFill>
                <a:latin typeface="ＭＳ Ｐゴシック" panose="020B0600070205080204" pitchFamily="50" charset="-128"/>
              </a:endParaRPr>
            </a:p>
          </p:txBody>
        </p:sp>
        <p:sp>
          <p:nvSpPr>
            <p:cNvPr id="42" name="Rectangle 52">
              <a:extLst>
                <a:ext uri="{FF2B5EF4-FFF2-40B4-BE49-F238E27FC236}">
                  <a16:creationId xmlns:a16="http://schemas.microsoft.com/office/drawing/2014/main" id="{6D86C397-F911-4857-9E04-B7FA088EF3FD}"/>
                </a:ext>
              </a:extLst>
            </p:cNvPr>
            <p:cNvSpPr>
              <a:spLocks noChangeArrowheads="1"/>
            </p:cNvSpPr>
            <p:nvPr/>
          </p:nvSpPr>
          <p:spPr bwMode="auto">
            <a:xfrm>
              <a:off x="1764508" y="2888456"/>
              <a:ext cx="269081" cy="1243013"/>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26962" tIns="34244" rIns="26962" bIns="34244" anchor="ctr"/>
            <a:lstStyle/>
            <a:p>
              <a:pPr algn="ctr" defTabSz="684932">
                <a:lnSpc>
                  <a:spcPts val="1274"/>
                </a:lnSpc>
                <a:defRPr/>
              </a:pPr>
              <a:r>
                <a:rPr lang="ja-JP" altLang="en-US" sz="1050" dirty="0">
                  <a:solidFill>
                    <a:schemeClr val="tx1">
                      <a:lumMod val="65000"/>
                      <a:lumOff val="35000"/>
                    </a:schemeClr>
                  </a:solidFill>
                  <a:latin typeface="ＭＳ Ｐゴシック" charset="-128"/>
                </a:rPr>
                <a:t>二次アセスメント</a:t>
              </a:r>
              <a:endParaRPr lang="en-US" altLang="ja-JP" sz="1050" dirty="0">
                <a:solidFill>
                  <a:schemeClr val="tx1">
                    <a:lumMod val="65000"/>
                    <a:lumOff val="35000"/>
                  </a:schemeClr>
                </a:solidFill>
                <a:latin typeface="ＭＳ Ｐゴシック" charset="-128"/>
              </a:endParaRPr>
            </a:p>
          </p:txBody>
        </p:sp>
        <p:sp>
          <p:nvSpPr>
            <p:cNvPr id="54302" name="テキスト ボックス 15">
              <a:extLst>
                <a:ext uri="{FF2B5EF4-FFF2-40B4-BE49-F238E27FC236}">
                  <a16:creationId xmlns:a16="http://schemas.microsoft.com/office/drawing/2014/main" id="{2E63D810-69D7-4C50-ACD8-998F4F6938C6}"/>
                </a:ext>
              </a:extLst>
            </p:cNvPr>
            <p:cNvSpPr txBox="1">
              <a:spLocks noChangeArrowheads="1"/>
            </p:cNvSpPr>
            <p:nvPr/>
          </p:nvSpPr>
          <p:spPr bwMode="auto">
            <a:xfrm>
              <a:off x="4045744" y="3699273"/>
              <a:ext cx="291704" cy="1835944"/>
            </a:xfrm>
            <a:prstGeom prst="rect">
              <a:avLst/>
            </a:prstGeom>
            <a:solidFill>
              <a:srgbClr val="00B0F0"/>
            </a:solidFill>
            <a:ln w="9525">
              <a:solidFill>
                <a:schemeClr val="tx1"/>
              </a:solidFill>
              <a:miter lim="800000"/>
              <a:headEnd/>
              <a:tailEnd/>
            </a:ln>
          </p:spPr>
          <p:txBody>
            <a:bodyPr vert="eaVert" lIns="27000" rIns="27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50">
                  <a:latin typeface="Arial" panose="020B0604020202020204" pitchFamily="34" charset="0"/>
                </a:rPr>
                <a:t>利用契約（利用開始）</a:t>
              </a:r>
            </a:p>
          </p:txBody>
        </p:sp>
        <p:sp>
          <p:nvSpPr>
            <p:cNvPr id="34" name="右矢印 33">
              <a:extLst>
                <a:ext uri="{FF2B5EF4-FFF2-40B4-BE49-F238E27FC236}">
                  <a16:creationId xmlns:a16="http://schemas.microsoft.com/office/drawing/2014/main" id="{4059D8EE-4E5B-4BF5-AC6F-79D727AB4C84}"/>
                </a:ext>
              </a:extLst>
            </p:cNvPr>
            <p:cNvSpPr/>
            <p:nvPr/>
          </p:nvSpPr>
          <p:spPr>
            <a:xfrm>
              <a:off x="3914775" y="2349104"/>
              <a:ext cx="2871788" cy="485775"/>
            </a:xfrm>
            <a:prstGeom prst="rightArrow">
              <a:avLst>
                <a:gd name="adj1" fmla="val 50000"/>
                <a:gd name="adj2" fmla="val 73301"/>
              </a:avLst>
            </a:prstGeom>
            <a:solidFill>
              <a:srgbClr val="FFC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86" tIns="34244" rIns="68486" bIns="34244" anchor="ctr"/>
            <a:lstStyle/>
            <a:p>
              <a:pPr algn="ctr" defTabSz="684932">
                <a:defRPr/>
              </a:pPr>
              <a:endParaRPr lang="ja-JP" altLang="en-US" sz="1350" dirty="0">
                <a:solidFill>
                  <a:prstClr val="white"/>
                </a:solidFill>
              </a:endParaRPr>
            </a:p>
          </p:txBody>
        </p:sp>
        <p:sp>
          <p:nvSpPr>
            <p:cNvPr id="54304" name="テキスト ボックス 2">
              <a:extLst>
                <a:ext uri="{FF2B5EF4-FFF2-40B4-BE49-F238E27FC236}">
                  <a16:creationId xmlns:a16="http://schemas.microsoft.com/office/drawing/2014/main" id="{D163F8CB-50E3-493B-9391-BD9BF894B7A8}"/>
                </a:ext>
              </a:extLst>
            </p:cNvPr>
            <p:cNvSpPr>
              <a:spLocks noChangeArrowheads="1"/>
            </p:cNvSpPr>
            <p:nvPr/>
          </p:nvSpPr>
          <p:spPr bwMode="auto">
            <a:xfrm>
              <a:off x="1452564" y="4400551"/>
              <a:ext cx="1675210" cy="1384714"/>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50" dirty="0">
                  <a:latin typeface="Arial" panose="020B0604020202020204" pitchFamily="34" charset="0"/>
                </a:rPr>
                <a:t>児童発達支援管理責任者は、必要に応じて相談支援のアセスメント段階から関わり、事業所としての見立て等を相談支援専門員と共有する。</a:t>
              </a:r>
              <a:endParaRPr lang="en-US" altLang="ja-JP" sz="1050" dirty="0">
                <a:latin typeface="Arial" panose="020B0604020202020204" pitchFamily="34" charset="0"/>
              </a:endParaRPr>
            </a:p>
            <a:p>
              <a:pPr eaLnBrk="1" hangingPunct="1">
                <a:spcBef>
                  <a:spcPct val="0"/>
                </a:spcBef>
                <a:buFontTx/>
                <a:buNone/>
              </a:pPr>
              <a:r>
                <a:rPr lang="ja-JP" altLang="en-US" sz="1050" dirty="0">
                  <a:latin typeface="Arial" panose="020B0604020202020204" pitchFamily="34" charset="0"/>
                </a:rPr>
                <a:t>→その後の流れがスムーズになる。</a:t>
              </a:r>
            </a:p>
          </p:txBody>
        </p:sp>
        <p:sp>
          <p:nvSpPr>
            <p:cNvPr id="2" name="四角形: 角を丸くする 1">
              <a:extLst>
                <a:ext uri="{FF2B5EF4-FFF2-40B4-BE49-F238E27FC236}">
                  <a16:creationId xmlns:a16="http://schemas.microsoft.com/office/drawing/2014/main" id="{DB88F956-92FF-463F-A8F0-B63B8B499370}"/>
                </a:ext>
              </a:extLst>
            </p:cNvPr>
            <p:cNvSpPr/>
            <p:nvPr/>
          </p:nvSpPr>
          <p:spPr>
            <a:xfrm>
              <a:off x="758584" y="1553767"/>
              <a:ext cx="3623951" cy="4407694"/>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 name="四角形: 角を丸くする 2">
              <a:extLst>
                <a:ext uri="{FF2B5EF4-FFF2-40B4-BE49-F238E27FC236}">
                  <a16:creationId xmlns:a16="http://schemas.microsoft.com/office/drawing/2014/main" id="{E3645748-E0EA-4C0E-95B7-90C5DA58D30D}"/>
                </a:ext>
              </a:extLst>
            </p:cNvPr>
            <p:cNvSpPr/>
            <p:nvPr/>
          </p:nvSpPr>
          <p:spPr>
            <a:xfrm>
              <a:off x="4462308" y="3374232"/>
              <a:ext cx="3849444" cy="2280047"/>
            </a:xfrm>
            <a:prstGeom prst="roundRect">
              <a:avLst>
                <a:gd name="adj" fmla="val 136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8" name="四角形: 角を丸くする 37">
              <a:extLst>
                <a:ext uri="{FF2B5EF4-FFF2-40B4-BE49-F238E27FC236}">
                  <a16:creationId xmlns:a16="http://schemas.microsoft.com/office/drawing/2014/main" id="{DB71D4B1-6171-4AEA-9D95-2C7CE6489CB6}"/>
                </a:ext>
              </a:extLst>
            </p:cNvPr>
            <p:cNvSpPr/>
            <p:nvPr/>
          </p:nvSpPr>
          <p:spPr>
            <a:xfrm>
              <a:off x="6652023" y="1484711"/>
              <a:ext cx="1733393" cy="4169569"/>
            </a:xfrm>
            <a:prstGeom prst="roundRect">
              <a:avLst>
                <a:gd name="adj" fmla="val 12477"/>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350"/>
            </a:p>
          </p:txBody>
        </p:sp>
        <p:sp>
          <p:nvSpPr>
            <p:cNvPr id="35" name="テキスト ボックス 34">
              <a:extLst>
                <a:ext uri="{FF2B5EF4-FFF2-40B4-BE49-F238E27FC236}">
                  <a16:creationId xmlns:a16="http://schemas.microsoft.com/office/drawing/2014/main" id="{2C49640B-1B78-42FD-909A-9F3F26E74D89}"/>
                </a:ext>
              </a:extLst>
            </p:cNvPr>
            <p:cNvSpPr txBox="1">
              <a:spLocks noChangeArrowheads="1"/>
            </p:cNvSpPr>
            <p:nvPr/>
          </p:nvSpPr>
          <p:spPr bwMode="auto">
            <a:xfrm>
              <a:off x="3221831" y="5654279"/>
              <a:ext cx="4995863" cy="369332"/>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lvl1pPr eaLnBrk="0" hangingPunct="0">
                <a:defRPr kumimoji="1"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ea typeface="ＭＳ Ｐゴシック" panose="020B0600070205080204" pitchFamily="50" charset="-128"/>
                </a:defRPr>
              </a:lvl9pPr>
            </a:lstStyle>
            <a:p>
              <a:pPr>
                <a:defRPr/>
              </a:pPr>
              <a:r>
                <a:rPr lang="ja-JP" altLang="en-US" sz="900" dirty="0">
                  <a:solidFill>
                    <a:srgbClr val="000000"/>
                  </a:solidFill>
                  <a:latin typeface="Calibri" panose="020F0502020204030204" pitchFamily="34" charset="0"/>
                </a:rPr>
                <a:t>＊児童期においては、サービス管理責任者は、児童発達支援管理責任者。</a:t>
              </a:r>
              <a:endParaRPr lang="en-US" altLang="ja-JP" sz="900" dirty="0">
                <a:solidFill>
                  <a:srgbClr val="000000"/>
                </a:solidFill>
                <a:latin typeface="Calibri" panose="020F0502020204030204" pitchFamily="34" charset="0"/>
              </a:endParaRPr>
            </a:p>
            <a:p>
              <a:pPr>
                <a:defRPr/>
              </a:pPr>
              <a:r>
                <a:rPr lang="ja-JP" altLang="en-US" sz="900" dirty="0">
                  <a:solidFill>
                    <a:srgbClr val="000000"/>
                  </a:solidFill>
                  <a:latin typeface="Calibri" panose="020F0502020204030204" pitchFamily="34" charset="0"/>
                </a:rPr>
                <a:t>サービス等利用計画は、障害児支援利用計画。サービス担当者会議は、障害児支援担当者会議。</a:t>
              </a:r>
            </a:p>
          </p:txBody>
        </p:sp>
      </p:grpSp>
      <p:sp>
        <p:nvSpPr>
          <p:cNvPr id="4" name="テキスト ボックス 3">
            <a:extLst>
              <a:ext uri="{FF2B5EF4-FFF2-40B4-BE49-F238E27FC236}">
                <a16:creationId xmlns:a16="http://schemas.microsoft.com/office/drawing/2014/main" id="{641A58BF-6D7E-0300-C328-782B23CE60F4}"/>
              </a:ext>
            </a:extLst>
          </p:cNvPr>
          <p:cNvSpPr txBox="1"/>
          <p:nvPr/>
        </p:nvSpPr>
        <p:spPr>
          <a:xfrm>
            <a:off x="7512845" y="109894"/>
            <a:ext cx="142014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参考資料</a:t>
            </a:r>
          </a:p>
        </p:txBody>
      </p:sp>
      <p:sp>
        <p:nvSpPr>
          <p:cNvPr id="6" name="四角形: 角を丸くする 5">
            <a:extLst>
              <a:ext uri="{FF2B5EF4-FFF2-40B4-BE49-F238E27FC236}">
                <a16:creationId xmlns:a16="http://schemas.microsoft.com/office/drawing/2014/main" id="{AC96B8CE-4338-353F-FEE7-646C0FCD82D2}"/>
              </a:ext>
            </a:extLst>
          </p:cNvPr>
          <p:cNvSpPr/>
          <p:nvPr/>
        </p:nvSpPr>
        <p:spPr>
          <a:xfrm>
            <a:off x="1022511" y="1295443"/>
            <a:ext cx="2431789" cy="444334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2A38EE5-3EE7-A326-4A23-343848474C51}"/>
              </a:ext>
            </a:extLst>
          </p:cNvPr>
          <p:cNvSpPr/>
          <p:nvPr/>
        </p:nvSpPr>
        <p:spPr>
          <a:xfrm>
            <a:off x="563658" y="6175514"/>
            <a:ext cx="7993875" cy="530268"/>
          </a:xfrm>
          <a:prstGeom prst="roundRect">
            <a:avLst/>
          </a:prstGeom>
          <a:solidFill>
            <a:srgbClr val="CC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latin typeface="メイリオ" panose="020B0604030504040204" pitchFamily="50" charset="-128"/>
                <a:ea typeface="メイリオ" panose="020B0604030504040204" pitchFamily="50" charset="-128"/>
              </a:rPr>
              <a:t>実際には障害児通所支援事業所に直接利用相談が入る等、さまざまな状況があると承知していますが、この演習については、上図の赤い点線で囲まれている部分を想定しています。</a:t>
            </a:r>
            <a:endParaRPr kumimoji="1" lang="en-US" altLang="ja-JP" sz="14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012BCB-37E1-4D3B-A658-625816A4635C}"/>
              </a:ext>
            </a:extLst>
          </p:cNvPr>
          <p:cNvSpPr>
            <a:spLocks noGrp="1"/>
          </p:cNvSpPr>
          <p:nvPr>
            <p:ph type="title"/>
          </p:nvPr>
        </p:nvSpPr>
        <p:spPr/>
        <p:txBody>
          <a:bodyPr/>
          <a:lstStyle/>
          <a:p>
            <a:r>
              <a:rPr lang="ja-JP" altLang="en-US" sz="3600" dirty="0">
                <a:latin typeface="Meiryo" panose="020B0604030504040204" pitchFamily="34" charset="-128"/>
                <a:ea typeface="Meiryo" panose="020B0604030504040204" pitchFamily="34" charset="-128"/>
              </a:rPr>
              <a:t>プログラム</a:t>
            </a:r>
            <a:r>
              <a:rPr kumimoji="1" lang="ja-JP" altLang="en-US" sz="3600" dirty="0">
                <a:latin typeface="Meiryo" panose="020B0604030504040204" pitchFamily="34" charset="-128"/>
                <a:ea typeface="Meiryo" panose="020B0604030504040204" pitchFamily="34" charset="-128"/>
              </a:rPr>
              <a:t>内容の概要と解説</a:t>
            </a:r>
          </a:p>
        </p:txBody>
      </p:sp>
      <p:sp>
        <p:nvSpPr>
          <p:cNvPr id="6" name="テキスト ボックス 5">
            <a:extLst>
              <a:ext uri="{FF2B5EF4-FFF2-40B4-BE49-F238E27FC236}">
                <a16:creationId xmlns:a16="http://schemas.microsoft.com/office/drawing/2014/main" id="{0B312A0E-6051-4219-91CE-23EFA1B1D1EB}"/>
              </a:ext>
            </a:extLst>
          </p:cNvPr>
          <p:cNvSpPr txBox="1"/>
          <p:nvPr/>
        </p:nvSpPr>
        <p:spPr>
          <a:xfrm>
            <a:off x="628650" y="1690689"/>
            <a:ext cx="7713492" cy="3139321"/>
          </a:xfrm>
          <a:prstGeom prst="rect">
            <a:avLst/>
          </a:prstGeom>
          <a:noFill/>
        </p:spPr>
        <p:txBody>
          <a:bodyPr wrap="square" rtlCol="0">
            <a:spAutoFit/>
          </a:bodyPr>
          <a:lstStyle/>
          <a:p>
            <a:r>
              <a:rPr kumimoji="1" lang="en-US" altLang="ja-JP" sz="2200" dirty="0"/>
              <a:t>【</a:t>
            </a:r>
            <a:r>
              <a:rPr kumimoji="1" lang="ja-JP" altLang="en-US" sz="2200" dirty="0"/>
              <a:t>演習１</a:t>
            </a:r>
            <a:r>
              <a:rPr kumimoji="1" lang="en-US" altLang="ja-JP" sz="2200" dirty="0"/>
              <a:t>】</a:t>
            </a:r>
          </a:p>
          <a:p>
            <a:r>
              <a:rPr kumimoji="1" lang="ja-JP" altLang="en-US" sz="2200" dirty="0"/>
              <a:t>講義</a:t>
            </a:r>
            <a:r>
              <a:rPr kumimoji="1" lang="en-US" altLang="ja-JP" sz="2200" dirty="0"/>
              <a:t>『</a:t>
            </a:r>
            <a:r>
              <a:rPr kumimoji="1" lang="ja-JP" altLang="en-US" sz="2200" dirty="0"/>
              <a:t>児童期における相談支援の目指すべき方向性</a:t>
            </a:r>
            <a:r>
              <a:rPr kumimoji="1" lang="en-US" altLang="ja-JP" sz="2200" dirty="0"/>
              <a:t>』</a:t>
            </a:r>
            <a:r>
              <a:rPr kumimoji="1" lang="ja-JP" altLang="en-US" sz="2200" dirty="0"/>
              <a:t>での学習を踏まえ、以下のとおり実施</a:t>
            </a:r>
            <a:endParaRPr kumimoji="1" lang="en-US" altLang="ja-JP" sz="2200" dirty="0"/>
          </a:p>
          <a:p>
            <a:endParaRPr kumimoji="1" lang="en-US" altLang="ja-JP" sz="2200" dirty="0"/>
          </a:p>
          <a:p>
            <a:r>
              <a:rPr kumimoji="1" lang="ja-JP" altLang="en-US" sz="2200" dirty="0"/>
              <a:t>１　事例概要の提供</a:t>
            </a:r>
            <a:endParaRPr kumimoji="1" lang="en-US" altLang="ja-JP" sz="2200" dirty="0"/>
          </a:p>
          <a:p>
            <a:r>
              <a:rPr kumimoji="1" lang="ja-JP" altLang="en-US" sz="2200" dirty="0"/>
              <a:t>２　事例の要点を掴む（個人ワーク）</a:t>
            </a:r>
            <a:endParaRPr kumimoji="1" lang="en-US" altLang="ja-JP" sz="2200" dirty="0"/>
          </a:p>
          <a:p>
            <a:r>
              <a:rPr kumimoji="1" lang="ja-JP" altLang="en-US" sz="2200" dirty="0"/>
              <a:t>３　相談支援専門員・児童発達支援管理責任者のそれぞれ</a:t>
            </a:r>
            <a:endParaRPr kumimoji="1" lang="en-US" altLang="ja-JP" sz="2200" dirty="0"/>
          </a:p>
          <a:p>
            <a:r>
              <a:rPr kumimoji="1" lang="ja-JP" altLang="en-US" sz="2200" dirty="0"/>
              <a:t>　　の立場で対応策を講じる</a:t>
            </a:r>
            <a:endParaRPr kumimoji="1" lang="en-US" altLang="ja-JP" sz="2200" dirty="0"/>
          </a:p>
          <a:p>
            <a:r>
              <a:rPr kumimoji="1" lang="ja-JP" altLang="en-US" sz="2200" dirty="0"/>
              <a:t>４　振り返り</a:t>
            </a:r>
            <a:endParaRPr kumimoji="1" lang="en-US" altLang="ja-JP" sz="2200" dirty="0"/>
          </a:p>
        </p:txBody>
      </p:sp>
      <p:sp>
        <p:nvSpPr>
          <p:cNvPr id="7" name="テキスト ボックス 6">
            <a:extLst>
              <a:ext uri="{FF2B5EF4-FFF2-40B4-BE49-F238E27FC236}">
                <a16:creationId xmlns:a16="http://schemas.microsoft.com/office/drawing/2014/main" id="{8F873A50-201E-42BB-871F-004ACBD2C25B}"/>
              </a:ext>
            </a:extLst>
          </p:cNvPr>
          <p:cNvSpPr txBox="1"/>
          <p:nvPr/>
        </p:nvSpPr>
        <p:spPr>
          <a:xfrm>
            <a:off x="750863" y="4980859"/>
            <a:ext cx="7886700" cy="1200329"/>
          </a:xfrm>
          <a:prstGeom prst="rect">
            <a:avLst/>
          </a:prstGeom>
          <a:noFill/>
        </p:spPr>
        <p:txBody>
          <a:bodyPr wrap="square" rtlCol="0">
            <a:spAutoFit/>
          </a:bodyPr>
          <a:lstStyle/>
          <a:p>
            <a:r>
              <a:rPr kumimoji="1" lang="ja-JP" altLang="en-US" dirty="0"/>
              <a:t>上記は例ですが、演習１の</a:t>
            </a:r>
            <a:r>
              <a:rPr kumimoji="1" lang="en-US" altLang="ja-JP" dirty="0"/>
              <a:t>POINT</a:t>
            </a:r>
            <a:r>
              <a:rPr kumimoji="1" lang="ja-JP" altLang="en-US" dirty="0"/>
              <a:t>は　①講義内容の再確認の機会とする</a:t>
            </a:r>
            <a:endParaRPr kumimoji="1" lang="en-US" altLang="ja-JP" dirty="0"/>
          </a:p>
          <a:p>
            <a:r>
              <a:rPr kumimoji="1" lang="ja-JP" altLang="en-US" dirty="0"/>
              <a:t>②相談支援専門員・児童発達支援管理責任者の役割を再確認する</a:t>
            </a:r>
            <a:endParaRPr kumimoji="1" lang="en-US" altLang="ja-JP" dirty="0"/>
          </a:p>
          <a:p>
            <a:r>
              <a:rPr kumimoji="1" lang="ja-JP" altLang="en-US" dirty="0"/>
              <a:t>③②を踏まえ、連携協働を行う事の重要性を再確認する</a:t>
            </a:r>
            <a:endParaRPr kumimoji="1" lang="en-US" altLang="ja-JP" dirty="0"/>
          </a:p>
          <a:p>
            <a:r>
              <a:rPr kumimoji="1" lang="ja-JP" altLang="en-US" dirty="0"/>
              <a:t>の</a:t>
            </a:r>
            <a:r>
              <a:rPr kumimoji="1" lang="en-US" altLang="ja-JP" dirty="0"/>
              <a:t>3</a:t>
            </a:r>
            <a:r>
              <a:rPr kumimoji="1" lang="ja-JP" altLang="en-US" dirty="0"/>
              <a:t>点と考えます。</a:t>
            </a:r>
            <a:endParaRPr kumimoji="1" lang="en-US" altLang="ja-JP" dirty="0"/>
          </a:p>
        </p:txBody>
      </p:sp>
      <p:sp>
        <p:nvSpPr>
          <p:cNvPr id="3" name="星: 5 pt 2">
            <a:extLst>
              <a:ext uri="{FF2B5EF4-FFF2-40B4-BE49-F238E27FC236}">
                <a16:creationId xmlns:a16="http://schemas.microsoft.com/office/drawing/2014/main" id="{6CEB0350-94AF-01FB-3851-FF275D8F0956}"/>
              </a:ext>
            </a:extLst>
          </p:cNvPr>
          <p:cNvSpPr/>
          <p:nvPr/>
        </p:nvSpPr>
        <p:spPr>
          <a:xfrm>
            <a:off x="8094689" y="509666"/>
            <a:ext cx="420661" cy="3897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915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7867B5-16C4-AF1A-E93F-43F0C181357E}"/>
              </a:ext>
            </a:extLst>
          </p:cNvPr>
          <p:cNvSpPr>
            <a:spLocks noGrp="1"/>
          </p:cNvSpPr>
          <p:nvPr>
            <p:ph type="title"/>
          </p:nvPr>
        </p:nvSpPr>
        <p:spPr/>
        <p:txBody>
          <a:bodyPr>
            <a:normAutofit/>
          </a:bodyPr>
          <a:lstStyle/>
          <a:p>
            <a:r>
              <a:rPr kumimoji="1" lang="ja-JP" altLang="en-US" dirty="0">
                <a:latin typeface="メイリオ" panose="020B0604030504040204" pitchFamily="50" charset="-128"/>
                <a:ea typeface="メイリオ" panose="020B0604030504040204" pitchFamily="50" charset="-128"/>
              </a:rPr>
              <a:t>演習</a:t>
            </a:r>
            <a:r>
              <a:rPr lang="ja-JP" altLang="en-US" dirty="0">
                <a:latin typeface="メイリオ" panose="020B0604030504040204" pitchFamily="50" charset="-128"/>
                <a:ea typeface="メイリオ" panose="020B0604030504040204" pitchFamily="50" charset="-128"/>
              </a:rPr>
              <a:t>１</a:t>
            </a:r>
            <a:endParaRPr kumimoji="1" lang="ja-JP" altLang="en-US" dirty="0">
              <a:latin typeface="メイリオ" panose="020B0604030504040204" pitchFamily="50" charset="-128"/>
              <a:ea typeface="メイリオ" panose="020B0604030504040204" pitchFamily="50" charset="-128"/>
            </a:endParaRPr>
          </a:p>
        </p:txBody>
      </p:sp>
      <p:graphicFrame>
        <p:nvGraphicFramePr>
          <p:cNvPr id="4" name="表 4">
            <a:extLst>
              <a:ext uri="{FF2B5EF4-FFF2-40B4-BE49-F238E27FC236}">
                <a16:creationId xmlns:a16="http://schemas.microsoft.com/office/drawing/2014/main" id="{2667568A-CE4C-DA91-F540-A3F4C09BA489}"/>
              </a:ext>
            </a:extLst>
          </p:cNvPr>
          <p:cNvGraphicFramePr>
            <a:graphicFrameLocks noGrp="1"/>
          </p:cNvGraphicFramePr>
          <p:nvPr>
            <p:ph idx="1"/>
            <p:extLst>
              <p:ext uri="{D42A27DB-BD31-4B8C-83A1-F6EECF244321}">
                <p14:modId xmlns:p14="http://schemas.microsoft.com/office/powerpoint/2010/main" val="604247971"/>
              </p:ext>
            </p:extLst>
          </p:nvPr>
        </p:nvGraphicFramePr>
        <p:xfrm>
          <a:off x="629587" y="1768839"/>
          <a:ext cx="7885761" cy="3247072"/>
        </p:xfrm>
        <a:graphic>
          <a:graphicData uri="http://schemas.openxmlformats.org/drawingml/2006/table">
            <a:tbl>
              <a:tblPr firstRow="1" bandRow="1">
                <a:tableStyleId>{5C22544A-7EE6-4342-B048-85BDC9FD1C3A}</a:tableStyleId>
              </a:tblPr>
              <a:tblGrid>
                <a:gridCol w="1256271">
                  <a:extLst>
                    <a:ext uri="{9D8B030D-6E8A-4147-A177-3AD203B41FA5}">
                      <a16:colId xmlns:a16="http://schemas.microsoft.com/office/drawing/2014/main" val="407166056"/>
                    </a:ext>
                  </a:extLst>
                </a:gridCol>
                <a:gridCol w="2208364">
                  <a:extLst>
                    <a:ext uri="{9D8B030D-6E8A-4147-A177-3AD203B41FA5}">
                      <a16:colId xmlns:a16="http://schemas.microsoft.com/office/drawing/2014/main" val="1463335307"/>
                    </a:ext>
                  </a:extLst>
                </a:gridCol>
                <a:gridCol w="4421126">
                  <a:extLst>
                    <a:ext uri="{9D8B030D-6E8A-4147-A177-3AD203B41FA5}">
                      <a16:colId xmlns:a16="http://schemas.microsoft.com/office/drawing/2014/main" val="2594542178"/>
                    </a:ext>
                  </a:extLst>
                </a:gridCol>
              </a:tblGrid>
              <a:tr h="478861">
                <a:tc>
                  <a:txBody>
                    <a:bodyPr/>
                    <a:lstStyle/>
                    <a:p>
                      <a:r>
                        <a:rPr kumimoji="1" lang="ja-JP" altLang="en-US" sz="1600" dirty="0">
                          <a:latin typeface="メイリオ" panose="020B0604030504040204" pitchFamily="50" charset="-128"/>
                          <a:ea typeface="メイリオ" panose="020B0604030504040204" pitchFamily="50" charset="-128"/>
                        </a:rPr>
                        <a:t>時間</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項目</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内容</a:t>
                      </a:r>
                    </a:p>
                  </a:txBody>
                  <a:tcPr anchor="ctr"/>
                </a:tc>
                <a:extLst>
                  <a:ext uri="{0D108BD9-81ED-4DB2-BD59-A6C34878D82A}">
                    <a16:rowId xmlns:a16="http://schemas.microsoft.com/office/drawing/2014/main" val="2862337449"/>
                  </a:ext>
                </a:extLst>
              </a:tr>
              <a:tr h="478861">
                <a:tc>
                  <a:txBody>
                    <a:bodyPr/>
                    <a:lstStyle/>
                    <a:p>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分</a:t>
                      </a:r>
                    </a:p>
                  </a:txBody>
                  <a:tcPr anchor="ctr"/>
                </a:tc>
                <a:tc>
                  <a:txBody>
                    <a:bodyPr/>
                    <a:lstStyle/>
                    <a:p>
                      <a:r>
                        <a:rPr kumimoji="1" lang="ja-JP" altLang="en-US" sz="1600">
                          <a:latin typeface="メイリオ" panose="020B0604030504040204" pitchFamily="50" charset="-128"/>
                          <a:ea typeface="メイリオ" panose="020B0604030504040204" pitchFamily="50" charset="-128"/>
                        </a:rPr>
                        <a:t>事例概要の提供</a:t>
                      </a:r>
                      <a:endParaRPr kumimoji="1" lang="ja-JP" altLang="en-US"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事例提供（含、資料とワークシートの確認）</a:t>
                      </a:r>
                    </a:p>
                  </a:txBody>
                  <a:tcPr anchor="ctr"/>
                </a:tc>
                <a:extLst>
                  <a:ext uri="{0D108BD9-81ED-4DB2-BD59-A6C34878D82A}">
                    <a16:rowId xmlns:a16="http://schemas.microsoft.com/office/drawing/2014/main" val="3928063510"/>
                  </a:ext>
                </a:extLst>
              </a:tr>
              <a:tr h="478861">
                <a:tc>
                  <a:txBody>
                    <a:bodyPr/>
                    <a:lstStyle/>
                    <a:p>
                      <a:r>
                        <a:rPr kumimoji="1" lang="ja-JP" altLang="en-US" sz="1600" dirty="0">
                          <a:latin typeface="メイリオ" panose="020B0604030504040204" pitchFamily="50" charset="-128"/>
                          <a:ea typeface="メイリオ" panose="020B0604030504040204" pitchFamily="50" charset="-128"/>
                        </a:rPr>
                        <a:t>８分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個人ワーク１</a:t>
                      </a:r>
                    </a:p>
                  </a:txBody>
                  <a:tcPr anchor="ctr"/>
                </a:tc>
                <a:tc>
                  <a:txBody>
                    <a:bodyPr/>
                    <a:lstStyle/>
                    <a:p>
                      <a:r>
                        <a:rPr kumimoji="1" lang="ja-JP" altLang="en-US" sz="1600">
                          <a:latin typeface="メイリオ" panose="020B0604030504040204" pitchFamily="50" charset="-128"/>
                          <a:ea typeface="メイリオ" panose="020B0604030504040204" pitchFamily="50" charset="-128"/>
                        </a:rPr>
                        <a:t>事例の要点を掴む（様式１）</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27965257"/>
                  </a:ext>
                </a:extLst>
              </a:tr>
              <a:tr h="1062678">
                <a:tc>
                  <a:txBody>
                    <a:bodyPr/>
                    <a:lstStyle/>
                    <a:p>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２分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個人ワーク２</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（説明含む）</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相談支援専門員・児童発達支援管理責任者のそれぞれの立場で支援策を講じる</a:t>
                      </a:r>
                      <a:endParaRPr kumimoji="1"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（様式２）</a:t>
                      </a:r>
                      <a:endParaRPr kumimoji="1" lang="en-US" altLang="ja-JP" sz="16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307921098"/>
                  </a:ext>
                </a:extLst>
              </a:tr>
              <a:tr h="747811">
                <a:tc>
                  <a:txBody>
                    <a:bodyPr/>
                    <a:lstStyle/>
                    <a:p>
                      <a:r>
                        <a:rPr kumimoji="1" lang="en-US" altLang="ja-JP" sz="1600" dirty="0">
                          <a:latin typeface="メイリオ" panose="020B0604030504040204" pitchFamily="50" charset="-128"/>
                          <a:ea typeface="メイリオ" panose="020B0604030504040204" pitchFamily="50" charset="-128"/>
                        </a:rPr>
                        <a:t>15</a:t>
                      </a:r>
                      <a:r>
                        <a:rPr kumimoji="1" lang="ja-JP" altLang="en-US" sz="1600" dirty="0">
                          <a:latin typeface="メイリオ" panose="020B0604030504040204" pitchFamily="50" charset="-128"/>
                          <a:ea typeface="メイリオ" panose="020B0604030504040204" pitchFamily="50" charset="-128"/>
                        </a:rPr>
                        <a:t>分</a:t>
                      </a: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振り返り（グループワーク）</a:t>
                      </a:r>
                      <a:endParaRPr kumimoji="1" lang="en-US" altLang="ja-JP" sz="16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600" dirty="0">
                          <a:latin typeface="メイリオ" panose="020B0604030504040204" pitchFamily="50" charset="-128"/>
                          <a:ea typeface="メイリオ" panose="020B0604030504040204" pitchFamily="50" charset="-128"/>
                        </a:rPr>
                        <a:t>共有と振り返り</a:t>
                      </a:r>
                    </a:p>
                  </a:txBody>
                  <a:tcPr anchor="ctr"/>
                </a:tc>
                <a:extLst>
                  <a:ext uri="{0D108BD9-81ED-4DB2-BD59-A6C34878D82A}">
                    <a16:rowId xmlns:a16="http://schemas.microsoft.com/office/drawing/2014/main" val="262768559"/>
                  </a:ext>
                </a:extLst>
              </a:tr>
            </a:tbl>
          </a:graphicData>
        </a:graphic>
      </p:graphicFrame>
      <p:sp>
        <p:nvSpPr>
          <p:cNvPr id="3" name="テキスト ボックス 2">
            <a:extLst>
              <a:ext uri="{FF2B5EF4-FFF2-40B4-BE49-F238E27FC236}">
                <a16:creationId xmlns:a16="http://schemas.microsoft.com/office/drawing/2014/main" id="{A10506BA-3926-01DB-71F0-D8C1D1C7FF88}"/>
              </a:ext>
            </a:extLst>
          </p:cNvPr>
          <p:cNvSpPr txBox="1"/>
          <p:nvPr/>
        </p:nvSpPr>
        <p:spPr>
          <a:xfrm>
            <a:off x="629587" y="5336498"/>
            <a:ext cx="7885761" cy="646331"/>
          </a:xfrm>
          <a:prstGeom prst="rect">
            <a:avLst/>
          </a:prstGeom>
          <a:noFill/>
        </p:spPr>
        <p:txBody>
          <a:bodyPr wrap="square" rtlCol="0">
            <a:spAutoFit/>
          </a:bodyPr>
          <a:lstStyle/>
          <a:p>
            <a:r>
              <a:rPr kumimoji="1" lang="ja-JP" altLang="en-US" dirty="0"/>
              <a:t>事例に関する資料は別刷りで受講者に配布。</a:t>
            </a:r>
            <a:endParaRPr kumimoji="1" lang="en-US" altLang="ja-JP" dirty="0"/>
          </a:p>
          <a:p>
            <a:r>
              <a:rPr kumimoji="1" lang="ja-JP" altLang="en-US" dirty="0"/>
              <a:t>ワークに使用する様式も別刷りして配布。</a:t>
            </a:r>
          </a:p>
        </p:txBody>
      </p:sp>
    </p:spTree>
    <p:extLst>
      <p:ext uri="{BB962C8B-B14F-4D97-AF65-F5344CB8AC3E}">
        <p14:creationId xmlns:p14="http://schemas.microsoft.com/office/powerpoint/2010/main" val="11999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24B799-D88D-E7FC-7FDF-B5F15A7BF9FB}"/>
              </a:ext>
            </a:extLst>
          </p:cNvPr>
          <p:cNvSpPr>
            <a:spLocks noGrp="1"/>
          </p:cNvSpPr>
          <p:nvPr>
            <p:ph type="title"/>
          </p:nvPr>
        </p:nvSpPr>
        <p:spPr>
          <a:xfrm>
            <a:off x="628650" y="-45692"/>
            <a:ext cx="7886700" cy="1325563"/>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状況（設定）確認　　　　</a:t>
            </a:r>
            <a:r>
              <a:rPr kumimoji="1" lang="ja-JP" altLang="en-US" sz="1600" dirty="0">
                <a:latin typeface="メイリオ" panose="020B0604030504040204" pitchFamily="50" charset="-128"/>
                <a:ea typeface="メイリオ" panose="020B0604030504040204" pitchFamily="50" charset="-128"/>
              </a:rPr>
              <a:t>（事業所名は架空）</a:t>
            </a:r>
          </a:p>
        </p:txBody>
      </p:sp>
      <p:sp>
        <p:nvSpPr>
          <p:cNvPr id="5" name="テキスト ボックス 4">
            <a:extLst>
              <a:ext uri="{FF2B5EF4-FFF2-40B4-BE49-F238E27FC236}">
                <a16:creationId xmlns:a16="http://schemas.microsoft.com/office/drawing/2014/main" id="{BC397980-1E3B-5E00-B577-A94A65C4CD3B}"/>
              </a:ext>
            </a:extLst>
          </p:cNvPr>
          <p:cNvSpPr txBox="1"/>
          <p:nvPr/>
        </p:nvSpPr>
        <p:spPr>
          <a:xfrm>
            <a:off x="463825" y="5639073"/>
            <a:ext cx="8348871" cy="101566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市内の</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児童発達支援センター</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（以下、児発</a:t>
            </a:r>
            <a:r>
              <a:rPr kumimoji="1"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）に通所している</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くん。次年度の卒園に向け近隣の小学校に進学予定（兄も在校しており、</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くんと一緒に通える事を楽しみにしている）。</a:t>
            </a:r>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くんのさらなる成長のために母は引き続き発達支援を受けさせたいと考えていた。児発</a:t>
            </a:r>
            <a:r>
              <a:rPr kumimoji="1" lang="en-US" altLang="ja-JP" sz="1200" dirty="0">
                <a:latin typeface="メイリオ" panose="020B0604030504040204" pitchFamily="50" charset="-128"/>
                <a:ea typeface="メイリオ" panose="020B0604030504040204" pitchFamily="50" charset="-128"/>
              </a:rPr>
              <a:t>C</a:t>
            </a:r>
            <a:r>
              <a:rPr kumimoji="1" lang="ja-JP" altLang="en-US" sz="1200" dirty="0">
                <a:latin typeface="メイリオ" panose="020B0604030504040204" pitchFamily="50" charset="-128"/>
                <a:ea typeface="メイリオ" panose="020B0604030504040204" pitchFamily="50" charset="-128"/>
              </a:rPr>
              <a:t>の担当職の勧めもあり、進学後は放課後等デイサービスの利用を検討中。そこで</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相談支援事業所</a:t>
            </a:r>
            <a:r>
              <a:rPr kumimoji="1" lang="en-US" altLang="ja-JP" sz="1200" dirty="0">
                <a:latin typeface="メイリオ" panose="020B0604030504040204" pitchFamily="50" charset="-128"/>
                <a:ea typeface="メイリオ" panose="020B0604030504040204" pitchFamily="50" charset="-128"/>
              </a:rPr>
              <a:t>ONE』</a:t>
            </a:r>
            <a:r>
              <a:rPr kumimoji="1" lang="ja-JP" altLang="en-US" sz="1200" dirty="0">
                <a:latin typeface="メイリオ" panose="020B0604030504040204" pitchFamily="50" charset="-128"/>
                <a:ea typeface="メイリオ" panose="020B0604030504040204" pitchFamily="50" charset="-128"/>
              </a:rPr>
              <a:t>に相談したいと考えている。放課後等デイサービスについては「</a:t>
            </a:r>
            <a:r>
              <a:rPr kumimoji="1" lang="en-US" altLang="ja-JP" sz="1200" dirty="0">
                <a:latin typeface="メイリオ" panose="020B0604030504040204" pitchFamily="50" charset="-128"/>
                <a:ea typeface="メイリオ" panose="020B0604030504040204" pitchFamily="50" charset="-128"/>
              </a:rPr>
              <a:t>tomorrow｣</a:t>
            </a:r>
            <a:r>
              <a:rPr kumimoji="1" lang="ja-JP" altLang="en-US" sz="1200" dirty="0">
                <a:latin typeface="メイリオ" panose="020B0604030504040204" pitchFamily="50" charset="-128"/>
                <a:ea typeface="メイリオ" panose="020B0604030504040204" pitchFamily="50" charset="-128"/>
              </a:rPr>
              <a:t>の卒園児が通所している</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放課後等デイサービスさんさん</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を候補として考えている。</a:t>
            </a:r>
          </a:p>
        </p:txBody>
      </p:sp>
      <p:grpSp>
        <p:nvGrpSpPr>
          <p:cNvPr id="7" name="グループ化 6">
            <a:extLst>
              <a:ext uri="{FF2B5EF4-FFF2-40B4-BE49-F238E27FC236}">
                <a16:creationId xmlns:a16="http://schemas.microsoft.com/office/drawing/2014/main" id="{E9C78536-A757-82FD-71C5-9A403935C4AC}"/>
              </a:ext>
            </a:extLst>
          </p:cNvPr>
          <p:cNvGrpSpPr/>
          <p:nvPr/>
        </p:nvGrpSpPr>
        <p:grpSpPr>
          <a:xfrm>
            <a:off x="196731" y="914352"/>
            <a:ext cx="8514348" cy="4732896"/>
            <a:chOff x="99414" y="914352"/>
            <a:chExt cx="8326854" cy="4732896"/>
          </a:xfrm>
        </p:grpSpPr>
        <p:pic>
          <p:nvPicPr>
            <p:cNvPr id="4" name="Picture 2" descr="ソース画像を表示">
              <a:extLst>
                <a:ext uri="{FF2B5EF4-FFF2-40B4-BE49-F238E27FC236}">
                  <a16:creationId xmlns:a16="http://schemas.microsoft.com/office/drawing/2014/main" id="{A5283A49-C773-9714-F1E3-850C75676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218" y="914352"/>
              <a:ext cx="405899" cy="4894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グループ化 22">
              <a:extLst>
                <a:ext uri="{FF2B5EF4-FFF2-40B4-BE49-F238E27FC236}">
                  <a16:creationId xmlns:a16="http://schemas.microsoft.com/office/drawing/2014/main" id="{62338F0A-7947-B22E-089C-A7BBE3C4A496}"/>
                </a:ext>
              </a:extLst>
            </p:cNvPr>
            <p:cNvGrpSpPr/>
            <p:nvPr/>
          </p:nvGrpSpPr>
          <p:grpSpPr>
            <a:xfrm>
              <a:off x="99414" y="1060196"/>
              <a:ext cx="8326854" cy="4587052"/>
              <a:chOff x="-6602" y="1166212"/>
              <a:chExt cx="8326854" cy="4587052"/>
            </a:xfrm>
          </p:grpSpPr>
          <p:sp>
            <p:nvSpPr>
              <p:cNvPr id="33" name="矢印: 左右 32">
                <a:extLst>
                  <a:ext uri="{FF2B5EF4-FFF2-40B4-BE49-F238E27FC236}">
                    <a16:creationId xmlns:a16="http://schemas.microsoft.com/office/drawing/2014/main" id="{C40E7BC3-A676-50DF-7764-5812A353B121}"/>
                  </a:ext>
                </a:extLst>
              </p:cNvPr>
              <p:cNvSpPr/>
              <p:nvPr/>
            </p:nvSpPr>
            <p:spPr>
              <a:xfrm rot="9103928">
                <a:off x="5001177" y="2654752"/>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2" name="グループ化 21">
                <a:extLst>
                  <a:ext uri="{FF2B5EF4-FFF2-40B4-BE49-F238E27FC236}">
                    <a16:creationId xmlns:a16="http://schemas.microsoft.com/office/drawing/2014/main" id="{19D77E02-DCB2-E903-695B-48366410822A}"/>
                  </a:ext>
                </a:extLst>
              </p:cNvPr>
              <p:cNvGrpSpPr/>
              <p:nvPr/>
            </p:nvGrpSpPr>
            <p:grpSpPr>
              <a:xfrm>
                <a:off x="-6602" y="1166212"/>
                <a:ext cx="8326854" cy="4587052"/>
                <a:chOff x="-183011" y="1174761"/>
                <a:chExt cx="8326854" cy="4802442"/>
              </a:xfrm>
            </p:grpSpPr>
            <p:grpSp>
              <p:nvGrpSpPr>
                <p:cNvPr id="10" name="グループ化 9">
                  <a:extLst>
                    <a:ext uri="{FF2B5EF4-FFF2-40B4-BE49-F238E27FC236}">
                      <a16:creationId xmlns:a16="http://schemas.microsoft.com/office/drawing/2014/main" id="{38EF72D6-C018-1CCD-D34E-39D276470336}"/>
                    </a:ext>
                  </a:extLst>
                </p:cNvPr>
                <p:cNvGrpSpPr/>
                <p:nvPr/>
              </p:nvGrpSpPr>
              <p:grpSpPr>
                <a:xfrm>
                  <a:off x="3600578" y="2888432"/>
                  <a:ext cx="1503668" cy="1643811"/>
                  <a:chOff x="592205" y="1475696"/>
                  <a:chExt cx="1531455" cy="2042265"/>
                </a:xfrm>
              </p:grpSpPr>
              <p:grpSp>
                <p:nvGrpSpPr>
                  <p:cNvPr id="8" name="グループ化 7">
                    <a:extLst>
                      <a:ext uri="{FF2B5EF4-FFF2-40B4-BE49-F238E27FC236}">
                        <a16:creationId xmlns:a16="http://schemas.microsoft.com/office/drawing/2014/main" id="{05FA645D-D4E8-1566-956A-593C40AEE377}"/>
                      </a:ext>
                    </a:extLst>
                  </p:cNvPr>
                  <p:cNvGrpSpPr/>
                  <p:nvPr/>
                </p:nvGrpSpPr>
                <p:grpSpPr>
                  <a:xfrm>
                    <a:off x="592205" y="1475696"/>
                    <a:ext cx="1173648" cy="1734488"/>
                    <a:chOff x="761169" y="3066918"/>
                    <a:chExt cx="1173648" cy="1734488"/>
                  </a:xfrm>
                </p:grpSpPr>
                <p:pic>
                  <p:nvPicPr>
                    <p:cNvPr id="1026" name="Picture 2" descr="手をつなぐカップル・夫婦のイラスト">
                      <a:extLst>
                        <a:ext uri="{FF2B5EF4-FFF2-40B4-BE49-F238E27FC236}">
                          <a16:creationId xmlns:a16="http://schemas.microsoft.com/office/drawing/2014/main" id="{0B31D773-72EE-0923-AED3-39CC83165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69" y="3066918"/>
                      <a:ext cx="1154017" cy="11989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兄と弟のイラスト">
                      <a:extLst>
                        <a:ext uri="{FF2B5EF4-FFF2-40B4-BE49-F238E27FC236}">
                          <a16:creationId xmlns:a16="http://schemas.microsoft.com/office/drawing/2014/main" id="{3721C17F-099E-B24C-4624-9E4E02236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800" y="3560528"/>
                      <a:ext cx="1154017" cy="124087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C19AEEEE-E1BD-6114-9C5A-4012F8402783}"/>
                      </a:ext>
                    </a:extLst>
                  </p:cNvPr>
                  <p:cNvSpPr txBox="1"/>
                  <p:nvPr/>
                </p:nvSpPr>
                <p:spPr>
                  <a:xfrm>
                    <a:off x="671717" y="3210184"/>
                    <a:ext cx="1451943" cy="30777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a:t>
                    </a:r>
                    <a:r>
                      <a:rPr kumimoji="1" lang="ja-JP" altLang="en-US" sz="1400" dirty="0">
                        <a:latin typeface="メイリオ" panose="020B0604030504040204" pitchFamily="50" charset="-128"/>
                        <a:ea typeface="メイリオ" panose="020B0604030504040204" pitchFamily="50" charset="-128"/>
                      </a:rPr>
                      <a:t>くん家族</a:t>
                    </a:r>
                  </a:p>
                </p:txBody>
              </p:sp>
            </p:grpSp>
            <p:grpSp>
              <p:nvGrpSpPr>
                <p:cNvPr id="3" name="グループ化 2">
                  <a:extLst>
                    <a:ext uri="{FF2B5EF4-FFF2-40B4-BE49-F238E27FC236}">
                      <a16:creationId xmlns:a16="http://schemas.microsoft.com/office/drawing/2014/main" id="{7A70BB8D-AA3F-768E-6822-BC7E340E0A75}"/>
                    </a:ext>
                  </a:extLst>
                </p:cNvPr>
                <p:cNvGrpSpPr/>
                <p:nvPr/>
              </p:nvGrpSpPr>
              <p:grpSpPr>
                <a:xfrm>
                  <a:off x="673498" y="4204554"/>
                  <a:ext cx="2722940" cy="1772649"/>
                  <a:chOff x="673498" y="4204554"/>
                  <a:chExt cx="2722940" cy="1772649"/>
                </a:xfrm>
              </p:grpSpPr>
              <p:pic>
                <p:nvPicPr>
                  <p:cNvPr id="1030" name="Picture 6" descr="ピアノに合わせて踊る子供たちのイラスト">
                    <a:extLst>
                      <a:ext uri="{FF2B5EF4-FFF2-40B4-BE49-F238E27FC236}">
                        <a16:creationId xmlns:a16="http://schemas.microsoft.com/office/drawing/2014/main" id="{CB5936F8-C481-6390-7DBF-1A83C121D0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498" y="4630169"/>
                    <a:ext cx="1846344" cy="1347034"/>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AED49EC7-813B-0FC5-26FC-EE8EEF00FB35}"/>
                      </a:ext>
                    </a:extLst>
                  </p:cNvPr>
                  <p:cNvSpPr txBox="1"/>
                  <p:nvPr/>
                </p:nvSpPr>
                <p:spPr>
                  <a:xfrm>
                    <a:off x="759255" y="4204554"/>
                    <a:ext cx="2637183" cy="523220"/>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児童発達支援センター</a:t>
                    </a:r>
                    <a:endParaRPr kumimoji="1" lang="en-US" altLang="ja-JP" sz="1400" dirty="0">
                      <a:latin typeface="メイリオ" panose="020B0604030504040204" pitchFamily="50" charset="-128"/>
                      <a:ea typeface="メイリオ" panose="020B0604030504040204" pitchFamily="50" charset="-128"/>
                    </a:endParaRPr>
                  </a:p>
                  <a:p>
                    <a:r>
                      <a:rPr kumimoji="1" lang="en-US" altLang="ja-JP" sz="1400" dirty="0">
                        <a:latin typeface="メイリオ" panose="020B0604030504040204" pitchFamily="50" charset="-128"/>
                        <a:ea typeface="メイリオ" panose="020B0604030504040204" pitchFamily="50" charset="-128"/>
                      </a:rPr>
                      <a:t>tomorrow</a:t>
                    </a:r>
                    <a:endParaRPr kumimoji="1" lang="ja-JP" altLang="en-US" sz="1400" dirty="0">
                      <a:latin typeface="メイリオ" panose="020B0604030504040204" pitchFamily="50" charset="-128"/>
                      <a:ea typeface="メイリオ" panose="020B0604030504040204" pitchFamily="50" charset="-128"/>
                    </a:endParaRPr>
                  </a:p>
                </p:txBody>
              </p:sp>
            </p:grpSp>
            <p:grpSp>
              <p:nvGrpSpPr>
                <p:cNvPr id="15" name="グループ化 14">
                  <a:extLst>
                    <a:ext uri="{FF2B5EF4-FFF2-40B4-BE49-F238E27FC236}">
                      <a16:creationId xmlns:a16="http://schemas.microsoft.com/office/drawing/2014/main" id="{DB05FCFD-165C-1638-E49C-D13B199ABB89}"/>
                    </a:ext>
                  </a:extLst>
                </p:cNvPr>
                <p:cNvGrpSpPr/>
                <p:nvPr/>
              </p:nvGrpSpPr>
              <p:grpSpPr>
                <a:xfrm>
                  <a:off x="5771166" y="1279871"/>
                  <a:ext cx="2287449" cy="1778197"/>
                  <a:chOff x="4457908" y="5100741"/>
                  <a:chExt cx="2287449" cy="2003293"/>
                </a:xfrm>
              </p:grpSpPr>
              <p:grpSp>
                <p:nvGrpSpPr>
                  <p:cNvPr id="6" name="グループ化 5">
                    <a:extLst>
                      <a:ext uri="{FF2B5EF4-FFF2-40B4-BE49-F238E27FC236}">
                        <a16:creationId xmlns:a16="http://schemas.microsoft.com/office/drawing/2014/main" id="{E50D4CCF-D0E9-E9EB-2160-A58FA23F539B}"/>
                      </a:ext>
                    </a:extLst>
                  </p:cNvPr>
                  <p:cNvGrpSpPr/>
                  <p:nvPr/>
                </p:nvGrpSpPr>
                <p:grpSpPr>
                  <a:xfrm>
                    <a:off x="4457908" y="5100741"/>
                    <a:ext cx="1881601" cy="1480102"/>
                    <a:chOff x="4457908" y="5100741"/>
                    <a:chExt cx="1881601" cy="1480102"/>
                  </a:xfrm>
                </p:grpSpPr>
                <p:pic>
                  <p:nvPicPr>
                    <p:cNvPr id="1032" name="Picture 8" descr="雨戸が空いた家のイラスト">
                      <a:extLst>
                        <a:ext uri="{FF2B5EF4-FFF2-40B4-BE49-F238E27FC236}">
                          <a16:creationId xmlns:a16="http://schemas.microsoft.com/office/drawing/2014/main" id="{CABD4D2B-9A85-FE0D-5DEA-8C62A4A713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407" y="5100741"/>
                      <a:ext cx="1480102" cy="14801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保父さんのイラスト">
                      <a:extLst>
                        <a:ext uri="{FF2B5EF4-FFF2-40B4-BE49-F238E27FC236}">
                          <a16:creationId xmlns:a16="http://schemas.microsoft.com/office/drawing/2014/main" id="{58318764-2C44-4F17-E502-A66F09F0E5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908" y="5498422"/>
                      <a:ext cx="579695"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テキスト ボックス 13">
                    <a:extLst>
                      <a:ext uri="{FF2B5EF4-FFF2-40B4-BE49-F238E27FC236}">
                        <a16:creationId xmlns:a16="http://schemas.microsoft.com/office/drawing/2014/main" id="{5CBA452B-6465-3225-7BF5-5C53C277B545}"/>
                      </a:ext>
                    </a:extLst>
                  </p:cNvPr>
                  <p:cNvSpPr txBox="1"/>
                  <p:nvPr/>
                </p:nvSpPr>
                <p:spPr>
                  <a:xfrm>
                    <a:off x="4572000" y="6514581"/>
                    <a:ext cx="2173357" cy="589453"/>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放課後等デイサービス</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さんさん</a:t>
                    </a:r>
                  </a:p>
                </p:txBody>
              </p:sp>
            </p:grpSp>
            <p:grpSp>
              <p:nvGrpSpPr>
                <p:cNvPr id="18" name="グループ化 17">
                  <a:extLst>
                    <a:ext uri="{FF2B5EF4-FFF2-40B4-BE49-F238E27FC236}">
                      <a16:creationId xmlns:a16="http://schemas.microsoft.com/office/drawing/2014/main" id="{1FDCA8C9-1375-15B3-B1D8-0D36A5930DC8}"/>
                    </a:ext>
                  </a:extLst>
                </p:cNvPr>
                <p:cNvGrpSpPr/>
                <p:nvPr/>
              </p:nvGrpSpPr>
              <p:grpSpPr>
                <a:xfrm>
                  <a:off x="5779242" y="3760722"/>
                  <a:ext cx="2364601" cy="1677537"/>
                  <a:chOff x="6196303" y="1462445"/>
                  <a:chExt cx="2364601" cy="1677537"/>
                </a:xfrm>
              </p:grpSpPr>
              <p:pic>
                <p:nvPicPr>
                  <p:cNvPr id="16" name="図 15">
                    <a:extLst>
                      <a:ext uri="{FF2B5EF4-FFF2-40B4-BE49-F238E27FC236}">
                        <a16:creationId xmlns:a16="http://schemas.microsoft.com/office/drawing/2014/main" id="{4510B941-95D0-E40E-3A65-D7D53C57E71E}"/>
                      </a:ext>
                    </a:extLst>
                  </p:cNvPr>
                  <p:cNvPicPr>
                    <a:picLocks noChangeAspect="1"/>
                  </p:cNvPicPr>
                  <p:nvPr/>
                </p:nvPicPr>
                <p:blipFill>
                  <a:blip r:embed="rId9"/>
                  <a:stretch>
                    <a:fillRect/>
                  </a:stretch>
                </p:blipFill>
                <p:spPr>
                  <a:xfrm>
                    <a:off x="6196303" y="1686691"/>
                    <a:ext cx="2245729" cy="1453291"/>
                  </a:xfrm>
                  <a:prstGeom prst="rect">
                    <a:avLst/>
                  </a:prstGeom>
                </p:spPr>
              </p:pic>
              <p:sp>
                <p:nvSpPr>
                  <p:cNvPr id="17" name="テキスト ボックス 16">
                    <a:extLst>
                      <a:ext uri="{FF2B5EF4-FFF2-40B4-BE49-F238E27FC236}">
                        <a16:creationId xmlns:a16="http://schemas.microsoft.com/office/drawing/2014/main" id="{5DA93613-185C-BAEA-3741-54378DFDF08F}"/>
                      </a:ext>
                    </a:extLst>
                  </p:cNvPr>
                  <p:cNvSpPr txBox="1"/>
                  <p:nvPr/>
                </p:nvSpPr>
                <p:spPr>
                  <a:xfrm>
                    <a:off x="6983895" y="1462445"/>
                    <a:ext cx="157700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小学校</a:t>
                    </a:r>
                  </a:p>
                </p:txBody>
              </p:sp>
            </p:grpSp>
            <p:sp>
              <p:nvSpPr>
                <p:cNvPr id="20" name="矢印: 左右 19">
                  <a:extLst>
                    <a:ext uri="{FF2B5EF4-FFF2-40B4-BE49-F238E27FC236}">
                      <a16:creationId xmlns:a16="http://schemas.microsoft.com/office/drawing/2014/main" id="{D87C0C14-A149-D5C0-C7E0-FDD7717015F8}"/>
                    </a:ext>
                  </a:extLst>
                </p:cNvPr>
                <p:cNvSpPr/>
                <p:nvPr/>
              </p:nvSpPr>
              <p:spPr>
                <a:xfrm rot="19726273">
                  <a:off x="2674009" y="4028329"/>
                  <a:ext cx="810904" cy="781879"/>
                </a:xfrm>
                <a:prstGeom prst="leftRightArrow">
                  <a:avLst>
                    <a:gd name="adj1" fmla="val 50000"/>
                    <a:gd name="adj2" fmla="val 177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左右 23">
                  <a:extLst>
                    <a:ext uri="{FF2B5EF4-FFF2-40B4-BE49-F238E27FC236}">
                      <a16:creationId xmlns:a16="http://schemas.microsoft.com/office/drawing/2014/main" id="{65D548F6-C962-171B-09F6-2CBE2B30D8B0}"/>
                    </a:ext>
                  </a:extLst>
                </p:cNvPr>
                <p:cNvSpPr/>
                <p:nvPr/>
              </p:nvSpPr>
              <p:spPr>
                <a:xfrm rot="1648374">
                  <a:off x="2704085" y="273196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20D0C1EE-8660-2AAF-FC30-285044134FDC}"/>
                    </a:ext>
                  </a:extLst>
                </p:cNvPr>
                <p:cNvSpPr txBox="1"/>
                <p:nvPr/>
              </p:nvSpPr>
              <p:spPr>
                <a:xfrm>
                  <a:off x="3102467" y="4722667"/>
                  <a:ext cx="2245728" cy="676680"/>
                </a:xfrm>
                <a:prstGeom prst="rect">
                  <a:avLst/>
                </a:prstGeom>
                <a:noFill/>
              </p:spPr>
              <p:txBody>
                <a:bodyPr wrap="square" rtlCol="0">
                  <a:spAutoFit/>
                </a:bodyPr>
                <a:lstStyle/>
                <a:p>
                  <a:r>
                    <a:rPr kumimoji="1" lang="en-US" altLang="ja-JP" sz="1200" dirty="0">
                      <a:latin typeface="メイリオ" panose="020B0604030504040204" pitchFamily="50" charset="-128"/>
                      <a:ea typeface="メイリオ" panose="020B0604030504040204" pitchFamily="50" charset="-128"/>
                    </a:rPr>
                    <a:t>3</a:t>
                  </a:r>
                  <a:r>
                    <a:rPr kumimoji="1" lang="ja-JP" altLang="en-US" sz="1200" dirty="0">
                      <a:latin typeface="メイリオ" panose="020B0604030504040204" pitchFamily="50" charset="-128"/>
                      <a:ea typeface="メイリオ" panose="020B0604030504040204" pitchFamily="50" charset="-128"/>
                    </a:rPr>
                    <a:t>歳から利用している。</a:t>
                  </a:r>
                  <a:endParaRPr kumimoji="1" lang="en-US" altLang="ja-JP" sz="1200" dirty="0">
                    <a:latin typeface="メイリオ" panose="020B0604030504040204" pitchFamily="50" charset="-128"/>
                    <a:ea typeface="メイリオ" panose="020B0604030504040204" pitchFamily="50" charset="-128"/>
                  </a:endParaRPr>
                </a:p>
                <a:p>
                  <a:r>
                    <a:rPr kumimoji="1" lang="en-US" altLang="ja-JP" sz="1200" dirty="0">
                      <a:latin typeface="メイリオ" panose="020B0604030504040204" pitchFamily="50" charset="-128"/>
                      <a:ea typeface="メイリオ" panose="020B0604030504040204" pitchFamily="50" charset="-128"/>
                    </a:rPr>
                    <a:t>A</a:t>
                  </a:r>
                  <a:r>
                    <a:rPr kumimoji="1" lang="ja-JP" altLang="en-US" sz="1200" dirty="0">
                      <a:latin typeface="メイリオ" panose="020B0604030504040204" pitchFamily="50" charset="-128"/>
                      <a:ea typeface="メイリオ" panose="020B0604030504040204" pitchFamily="50" charset="-128"/>
                    </a:rPr>
                    <a:t>くんも両親も担当職員を信頼している。</a:t>
                  </a:r>
                </a:p>
              </p:txBody>
            </p:sp>
            <p:sp>
              <p:nvSpPr>
                <p:cNvPr id="29" name="矢印: 左右 28">
                  <a:extLst>
                    <a:ext uri="{FF2B5EF4-FFF2-40B4-BE49-F238E27FC236}">
                      <a16:creationId xmlns:a16="http://schemas.microsoft.com/office/drawing/2014/main" id="{B52F6CDB-6A9A-21C1-C829-F17496B23CA8}"/>
                    </a:ext>
                  </a:extLst>
                </p:cNvPr>
                <p:cNvSpPr/>
                <p:nvPr/>
              </p:nvSpPr>
              <p:spPr>
                <a:xfrm>
                  <a:off x="3026186" y="1945097"/>
                  <a:ext cx="2340944" cy="243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C4C36AAC-3BB9-48E5-6751-EC8D34427414}"/>
                    </a:ext>
                  </a:extLst>
                </p:cNvPr>
                <p:cNvSpPr txBox="1"/>
                <p:nvPr/>
              </p:nvSpPr>
              <p:spPr>
                <a:xfrm>
                  <a:off x="2873444" y="1455778"/>
                  <a:ext cx="2877928" cy="483343"/>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業務上連携機会があり、自立支援議会の児童部会などで顔を合わせる機会がある。</a:t>
                  </a:r>
                  <a:endParaRPr kumimoji="1" lang="en-US" altLang="ja-JP"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5D3D16BB-A8F0-B158-3F32-9600CB0A8174}"/>
                    </a:ext>
                  </a:extLst>
                </p:cNvPr>
                <p:cNvSpPr txBox="1"/>
                <p:nvPr/>
              </p:nvSpPr>
              <p:spPr>
                <a:xfrm>
                  <a:off x="5604854" y="3031349"/>
                  <a:ext cx="2538989" cy="870017"/>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発達支援に熱心であると評判なのに加え、児童発達支援センターの卒園児が利用していると聞き、通所を検討中。</a:t>
                  </a:r>
                  <a:endParaRPr kumimoji="1" lang="en-US" altLang="ja-JP" sz="1200" dirty="0">
                    <a:latin typeface="メイリオ" panose="020B0604030504040204" pitchFamily="50" charset="-128"/>
                    <a:ea typeface="メイリオ" panose="020B0604030504040204" pitchFamily="50" charset="-128"/>
                  </a:endParaRPr>
                </a:p>
              </p:txBody>
            </p:sp>
            <p:sp>
              <p:nvSpPr>
                <p:cNvPr id="36" name="矢印: 左右 35">
                  <a:extLst>
                    <a:ext uri="{FF2B5EF4-FFF2-40B4-BE49-F238E27FC236}">
                      <a16:creationId xmlns:a16="http://schemas.microsoft.com/office/drawing/2014/main" id="{D71D6AC9-32E4-755A-817C-FE643C78FFDD}"/>
                    </a:ext>
                  </a:extLst>
                </p:cNvPr>
                <p:cNvSpPr/>
                <p:nvPr/>
              </p:nvSpPr>
              <p:spPr>
                <a:xfrm rot="1648374">
                  <a:off x="4990087" y="4024058"/>
                  <a:ext cx="765283" cy="14453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2F58C39E-0CD4-B4A5-D9E2-C9BA341CE47D}"/>
                    </a:ext>
                  </a:extLst>
                </p:cNvPr>
                <p:cNvGrpSpPr/>
                <p:nvPr/>
              </p:nvGrpSpPr>
              <p:grpSpPr>
                <a:xfrm>
                  <a:off x="717187" y="1174761"/>
                  <a:ext cx="1924757" cy="1435180"/>
                  <a:chOff x="1766681" y="4918668"/>
                  <a:chExt cx="1890919" cy="1764068"/>
                </a:xfrm>
              </p:grpSpPr>
              <p:grpSp>
                <p:nvGrpSpPr>
                  <p:cNvPr id="39" name="グループ化 38">
                    <a:extLst>
                      <a:ext uri="{FF2B5EF4-FFF2-40B4-BE49-F238E27FC236}">
                        <a16:creationId xmlns:a16="http://schemas.microsoft.com/office/drawing/2014/main" id="{754D15A6-EF0D-AA77-D926-D3E961B13F2B}"/>
                      </a:ext>
                    </a:extLst>
                  </p:cNvPr>
                  <p:cNvGrpSpPr/>
                  <p:nvPr/>
                </p:nvGrpSpPr>
                <p:grpSpPr>
                  <a:xfrm>
                    <a:off x="1766681" y="5357172"/>
                    <a:ext cx="1890919" cy="1325564"/>
                    <a:chOff x="1766681" y="5357172"/>
                    <a:chExt cx="1890919" cy="1325564"/>
                  </a:xfrm>
                </p:grpSpPr>
                <p:pic>
                  <p:nvPicPr>
                    <p:cNvPr id="41" name="図 40">
                      <a:extLst>
                        <a:ext uri="{FF2B5EF4-FFF2-40B4-BE49-F238E27FC236}">
                          <a16:creationId xmlns:a16="http://schemas.microsoft.com/office/drawing/2014/main" id="{E401CAD3-1023-746D-3A7D-F8C97B15BCB0}"/>
                        </a:ext>
                      </a:extLst>
                    </p:cNvPr>
                    <p:cNvPicPr>
                      <a:picLocks noChangeAspect="1"/>
                    </p:cNvPicPr>
                    <p:nvPr/>
                  </p:nvPicPr>
                  <p:blipFill>
                    <a:blip r:embed="rId10"/>
                    <a:stretch>
                      <a:fillRect/>
                    </a:stretch>
                  </p:blipFill>
                  <p:spPr>
                    <a:xfrm>
                      <a:off x="2044148" y="5357172"/>
                      <a:ext cx="1613452" cy="1325564"/>
                    </a:xfrm>
                    <a:prstGeom prst="rect">
                      <a:avLst/>
                    </a:prstGeom>
                  </p:spPr>
                </p:pic>
                <p:pic>
                  <p:nvPicPr>
                    <p:cNvPr id="42" name="Picture 10" descr="女性事務員のイラスト">
                      <a:extLst>
                        <a:ext uri="{FF2B5EF4-FFF2-40B4-BE49-F238E27FC236}">
                          <a16:creationId xmlns:a16="http://schemas.microsoft.com/office/drawing/2014/main" id="{2FF03104-AE17-68C3-9F0F-71713F7E62C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6681" y="5498423"/>
                      <a:ext cx="1029528" cy="1082419"/>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テキスト ボックス 39">
                    <a:extLst>
                      <a:ext uri="{FF2B5EF4-FFF2-40B4-BE49-F238E27FC236}">
                        <a16:creationId xmlns:a16="http://schemas.microsoft.com/office/drawing/2014/main" id="{4C905617-6F97-974D-B584-5355CDE85CB3}"/>
                      </a:ext>
                    </a:extLst>
                  </p:cNvPr>
                  <p:cNvSpPr txBox="1"/>
                  <p:nvPr/>
                </p:nvSpPr>
                <p:spPr>
                  <a:xfrm>
                    <a:off x="1808010" y="4918668"/>
                    <a:ext cx="1843905" cy="594107"/>
                  </a:xfrm>
                  <a:prstGeom prst="rect">
                    <a:avLst/>
                  </a:prstGeom>
                  <a:noFill/>
                </p:spPr>
                <p:txBody>
                  <a:bodyPr wrap="square" rtlCol="0">
                    <a:spAutoFit/>
                  </a:bodyPr>
                  <a:lstStyle/>
                  <a:p>
                    <a:endParaRPr kumimoji="1" lang="en-US" altLang="ja-JP" sz="10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相談支援事業所</a:t>
                    </a:r>
                    <a:r>
                      <a:rPr kumimoji="1" lang="en-US" altLang="ja-JP" sz="1400" dirty="0">
                        <a:latin typeface="メイリオ" panose="020B0604030504040204" pitchFamily="50" charset="-128"/>
                        <a:ea typeface="メイリオ" panose="020B0604030504040204" pitchFamily="50" charset="-128"/>
                      </a:rPr>
                      <a:t>ONE</a:t>
                    </a:r>
                    <a:endParaRPr kumimoji="1" lang="ja-JP" altLang="en-US" sz="1400" dirty="0">
                      <a:latin typeface="メイリオ" panose="020B0604030504040204" pitchFamily="50" charset="-128"/>
                      <a:ea typeface="メイリオ" panose="020B0604030504040204" pitchFamily="50" charset="-128"/>
                    </a:endParaRPr>
                  </a:p>
                </p:txBody>
              </p:sp>
            </p:grpSp>
            <p:sp>
              <p:nvSpPr>
                <p:cNvPr id="43" name="矢印: 左右 42">
                  <a:extLst>
                    <a:ext uri="{FF2B5EF4-FFF2-40B4-BE49-F238E27FC236}">
                      <a16:creationId xmlns:a16="http://schemas.microsoft.com/office/drawing/2014/main" id="{AF5AE463-1E9E-3A29-A05A-1D3BFDB60E29}"/>
                    </a:ext>
                  </a:extLst>
                </p:cNvPr>
                <p:cNvSpPr/>
                <p:nvPr/>
              </p:nvSpPr>
              <p:spPr>
                <a:xfrm rot="5400000">
                  <a:off x="1091306" y="3125172"/>
                  <a:ext cx="1382988" cy="30777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6C73F01E-7F77-CB6A-BDF6-5F8641F77BF3}"/>
                    </a:ext>
                  </a:extLst>
                </p:cNvPr>
                <p:cNvSpPr txBox="1"/>
                <p:nvPr/>
              </p:nvSpPr>
              <p:spPr>
                <a:xfrm>
                  <a:off x="-183011" y="2720537"/>
                  <a:ext cx="1884997" cy="1256692"/>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業務上連携機会が比較的多い関係</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この地域では児童発達支援センターが、療育支援ネットワークの中心的な役割を担っている。</a:t>
                  </a:r>
                  <a:endParaRPr kumimoji="1" lang="en-US" altLang="ja-JP" sz="1200" dirty="0">
                    <a:latin typeface="メイリオ" panose="020B0604030504040204" pitchFamily="50" charset="-128"/>
                    <a:ea typeface="メイリオ" panose="020B0604030504040204" pitchFamily="50" charset="-128"/>
                  </a:endParaRPr>
                </a:p>
              </p:txBody>
            </p:sp>
          </p:grpSp>
        </p:grpSp>
      </p:grpSp>
      <p:sp>
        <p:nvSpPr>
          <p:cNvPr id="11" name="テキスト ボックス 10">
            <a:extLst>
              <a:ext uri="{FF2B5EF4-FFF2-40B4-BE49-F238E27FC236}">
                <a16:creationId xmlns:a16="http://schemas.microsoft.com/office/drawing/2014/main" id="{6DE5A2B6-F9A3-2481-4222-6C79DAE8DA68}"/>
              </a:ext>
            </a:extLst>
          </p:cNvPr>
          <p:cNvSpPr txBox="1"/>
          <p:nvPr/>
        </p:nvSpPr>
        <p:spPr>
          <a:xfrm>
            <a:off x="2579341" y="2865871"/>
            <a:ext cx="1540648" cy="646331"/>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今回、初めて相談支援事業所に相談した。</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0750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6EA372-3446-4591-A4CD-95D748FB0A2F}"/>
              </a:ext>
            </a:extLst>
          </p:cNvPr>
          <p:cNvSpPr>
            <a:spLocks noGrp="1"/>
          </p:cNvSpPr>
          <p:nvPr>
            <p:ph type="title"/>
          </p:nvPr>
        </p:nvSpPr>
        <p:spPr>
          <a:xfrm>
            <a:off x="407963" y="110426"/>
            <a:ext cx="7935937" cy="1028700"/>
          </a:xfrm>
        </p:spPr>
        <p:txBody>
          <a:bodyPr>
            <a:normAutofit/>
          </a:bodyPr>
          <a:lstStyle/>
          <a:p>
            <a:r>
              <a:rPr kumimoji="1" lang="ja-JP" altLang="en-US" sz="3600" dirty="0">
                <a:latin typeface="メイリオ" panose="020B0604030504040204" pitchFamily="50" charset="-128"/>
                <a:ea typeface="メイリオ" panose="020B0604030504040204" pitchFamily="50" charset="-128"/>
              </a:rPr>
              <a:t>事例の概要（例）</a:t>
            </a:r>
          </a:p>
        </p:txBody>
      </p:sp>
      <p:sp>
        <p:nvSpPr>
          <p:cNvPr id="4" name="日付プレースホルダー 3">
            <a:extLst>
              <a:ext uri="{FF2B5EF4-FFF2-40B4-BE49-F238E27FC236}">
                <a16:creationId xmlns:a16="http://schemas.microsoft.com/office/drawing/2014/main" id="{81E99B07-7729-4EDF-8D6C-9858983375EE}"/>
              </a:ext>
            </a:extLst>
          </p:cNvPr>
          <p:cNvSpPr>
            <a:spLocks noGrp="1"/>
          </p:cNvSpPr>
          <p:nvPr>
            <p:ph type="dt" sz="half" idx="10"/>
          </p:nvPr>
        </p:nvSpPr>
        <p:spPr/>
        <p:txBody>
          <a:bodyPr/>
          <a:lstStyle/>
          <a:p>
            <a:pPr rtl="0"/>
            <a:fld id="{B0815101-1B8E-4A9B-9649-6D03340A88F7}" type="datetime1">
              <a:rPr lang="ja-JP" altLang="en-US" smtClean="0"/>
              <a:t>2023/8/4</a:t>
            </a:fld>
            <a:endParaRPr lang="en-US"/>
          </a:p>
        </p:txBody>
      </p:sp>
      <p:graphicFrame>
        <p:nvGraphicFramePr>
          <p:cNvPr id="5" name="表 5">
            <a:extLst>
              <a:ext uri="{FF2B5EF4-FFF2-40B4-BE49-F238E27FC236}">
                <a16:creationId xmlns:a16="http://schemas.microsoft.com/office/drawing/2014/main" id="{C9D4A6EF-2B87-4AD6-ADAE-EE1BF812CD13}"/>
              </a:ext>
            </a:extLst>
          </p:cNvPr>
          <p:cNvGraphicFramePr>
            <a:graphicFrameLocks noGrp="1"/>
          </p:cNvGraphicFramePr>
          <p:nvPr>
            <p:extLst>
              <p:ext uri="{D42A27DB-BD31-4B8C-83A1-F6EECF244321}">
                <p14:modId xmlns:p14="http://schemas.microsoft.com/office/powerpoint/2010/main" val="621652891"/>
              </p:ext>
            </p:extLst>
          </p:nvPr>
        </p:nvGraphicFramePr>
        <p:xfrm>
          <a:off x="379828" y="934915"/>
          <a:ext cx="8356209" cy="5763204"/>
        </p:xfrm>
        <a:graphic>
          <a:graphicData uri="http://schemas.openxmlformats.org/drawingml/2006/table">
            <a:tbl>
              <a:tblPr firstRow="1" bandRow="1">
                <a:tableStyleId>{5C22544A-7EE6-4342-B048-85BDC9FD1C3A}</a:tableStyleId>
              </a:tblPr>
              <a:tblGrid>
                <a:gridCol w="2201004">
                  <a:extLst>
                    <a:ext uri="{9D8B030D-6E8A-4147-A177-3AD203B41FA5}">
                      <a16:colId xmlns:a16="http://schemas.microsoft.com/office/drawing/2014/main" val="2594461521"/>
                    </a:ext>
                  </a:extLst>
                </a:gridCol>
                <a:gridCol w="6155205">
                  <a:extLst>
                    <a:ext uri="{9D8B030D-6E8A-4147-A177-3AD203B41FA5}">
                      <a16:colId xmlns:a16="http://schemas.microsoft.com/office/drawing/2014/main" val="4150784373"/>
                    </a:ext>
                  </a:extLst>
                </a:gridCol>
              </a:tblGrid>
              <a:tr h="388435">
                <a:tc>
                  <a:txBody>
                    <a:bodyPr/>
                    <a:lstStyle/>
                    <a:p>
                      <a:r>
                        <a:rPr kumimoji="1" lang="ja-JP" altLang="en-US" sz="1200" dirty="0"/>
                        <a:t>項目</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内容</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52199104"/>
                  </a:ext>
                </a:extLst>
              </a:tr>
              <a:tr h="388435">
                <a:tc>
                  <a:txBody>
                    <a:bodyPr/>
                    <a:lstStyle/>
                    <a:p>
                      <a:r>
                        <a:rPr kumimoji="1" lang="ja-JP" altLang="en-US" sz="1200" dirty="0"/>
                        <a:t>事例タイトル</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進学と同時に放課後等デイサービス利用を勧められた５歳男児</a:t>
                      </a:r>
                      <a:endParaRPr kumimoji="1" lang="en-US" altLang="ja-JP" sz="1200" dirty="0"/>
                    </a:p>
                    <a:p>
                      <a:r>
                        <a:rPr kumimoji="1" lang="ja-JP" altLang="en-US" sz="1200" dirty="0"/>
                        <a:t>　　　　　　　　　　　　　　　　　　　　　　　　～ぼく、どうしたら良いの？～</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69073571"/>
                  </a:ext>
                </a:extLst>
              </a:tr>
              <a:tr h="937102">
                <a:tc>
                  <a:txBody>
                    <a:bodyPr/>
                    <a:lstStyle/>
                    <a:p>
                      <a:r>
                        <a:rPr kumimoji="1" lang="ja-JP" altLang="en-US" sz="1200" dirty="0"/>
                        <a:t>年齢・性別・家族構成</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父（</a:t>
                      </a:r>
                      <a:r>
                        <a:rPr kumimoji="1" lang="en-US" altLang="ja-JP" sz="1200" dirty="0"/>
                        <a:t>33</a:t>
                      </a:r>
                      <a:r>
                        <a:rPr kumimoji="1" lang="ja-JP" altLang="en-US" sz="1200" dirty="0"/>
                        <a:t>）・母（</a:t>
                      </a:r>
                      <a:r>
                        <a:rPr kumimoji="1" lang="en-US" altLang="ja-JP" sz="1200" dirty="0"/>
                        <a:t>30</a:t>
                      </a:r>
                      <a:r>
                        <a:rPr kumimoji="1" lang="ja-JP" altLang="en-US" sz="1200" dirty="0"/>
                        <a:t>）　小３男児（放課後児童クラブ</a:t>
                      </a:r>
                      <a:r>
                        <a:rPr kumimoji="1" lang="en-US" altLang="ja-JP" sz="1200" dirty="0"/>
                        <a:t>3</a:t>
                      </a:r>
                      <a:r>
                        <a:rPr kumimoji="1" lang="ja-JP" altLang="en-US" sz="1200" dirty="0"/>
                        <a:t>日</a:t>
                      </a:r>
                      <a:r>
                        <a:rPr kumimoji="1" lang="en-US" altLang="ja-JP" sz="1200" dirty="0"/>
                        <a:t>/</a:t>
                      </a:r>
                      <a:r>
                        <a:rPr kumimoji="1" lang="ja-JP" altLang="en-US" sz="1200" dirty="0"/>
                        <a:t>週利用）　</a:t>
                      </a:r>
                      <a:r>
                        <a:rPr kumimoji="1" lang="en-US" altLang="ja-JP" sz="1200" dirty="0"/>
                        <a:t>A</a:t>
                      </a:r>
                      <a:r>
                        <a:rPr kumimoji="1" lang="ja-JP" altLang="en-US" sz="1200" dirty="0"/>
                        <a:t>くん（入学予定）</a:t>
                      </a:r>
                      <a:endParaRPr kumimoji="1" lang="en-US" altLang="ja-JP" sz="1200" dirty="0"/>
                    </a:p>
                    <a:p>
                      <a:r>
                        <a:rPr kumimoji="1" lang="en-US" altLang="ja-JP" sz="1200" dirty="0"/>
                        <a:t>4</a:t>
                      </a:r>
                      <a:r>
                        <a:rPr kumimoji="1" lang="ja-JP" altLang="en-US" sz="1200" dirty="0"/>
                        <a:t>人家族</a:t>
                      </a:r>
                      <a:endParaRPr kumimoji="1" lang="en-US" altLang="ja-JP" sz="1200" dirty="0"/>
                    </a:p>
                    <a:p>
                      <a:r>
                        <a:rPr kumimoji="1" lang="ja-JP" altLang="en-US" sz="1200" dirty="0"/>
                        <a:t>共働き世帯（父は市外の会社勤務。母はパートタイム・経済的事由から時間増を検討中だが本児の心配もあり、迷っている。父は母の判断を尊重するという姿勢）</a:t>
                      </a:r>
                      <a:endParaRPr kumimoji="1" lang="en-US" altLang="ja-JP" sz="1200" dirty="0"/>
                    </a:p>
                    <a:p>
                      <a:r>
                        <a:rPr kumimoji="1" lang="ja-JP" altLang="en-US" sz="1200" dirty="0"/>
                        <a:t>市内中央エリアの戸建てに在住（住宅街・近隣トラブルない）実家は県外（両家とも）</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4134276349"/>
                  </a:ext>
                </a:extLst>
              </a:tr>
              <a:tr h="388435">
                <a:tc>
                  <a:txBody>
                    <a:bodyPr/>
                    <a:lstStyle/>
                    <a:p>
                      <a:r>
                        <a:rPr kumimoji="1" lang="ja-JP" altLang="en-US" sz="1200" dirty="0"/>
                        <a:t>手帳の種類と等級</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療育手帳　</a:t>
                      </a:r>
                      <a:r>
                        <a:rPr kumimoji="1" lang="en-US" altLang="ja-JP" sz="1200" dirty="0"/>
                        <a:t>A</a:t>
                      </a:r>
                      <a:r>
                        <a:rPr kumimoji="1" lang="ja-JP" altLang="en-US" sz="1200" dirty="0"/>
                        <a:t>（知的障害）</a:t>
                      </a:r>
                      <a:r>
                        <a:rPr kumimoji="1" lang="en-US" altLang="ja-JP" sz="1200" dirty="0">
                          <a:solidFill>
                            <a:schemeClr val="tx1"/>
                          </a:solidFill>
                        </a:rPr>
                        <a:t>〔A</a:t>
                      </a:r>
                      <a:r>
                        <a:rPr kumimoji="1" lang="ja-JP" altLang="en-US" sz="1200" dirty="0">
                          <a:solidFill>
                            <a:schemeClr val="tx1"/>
                          </a:solidFill>
                        </a:rPr>
                        <a:t>とは、最重度・重度・中度・軽度の区分のうち重度</a:t>
                      </a:r>
                      <a:r>
                        <a:rPr kumimoji="1" lang="en-US" altLang="ja-JP" sz="1200" dirty="0">
                          <a:solidFill>
                            <a:schemeClr val="tx1"/>
                          </a:solidFill>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59258692"/>
                  </a:ext>
                </a:extLst>
              </a:tr>
              <a:tr h="814519">
                <a:tc>
                  <a:txBody>
                    <a:bodyPr/>
                    <a:lstStyle/>
                    <a:p>
                      <a:r>
                        <a:rPr kumimoji="1" lang="ja-JP" altLang="en-US" sz="1200" dirty="0"/>
                        <a:t>成育歴と病歴</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普通分娩　低体重で出産　現在も身長が低く体重が軽いが医師から心配無いと言われた</a:t>
                      </a:r>
                      <a:endParaRPr kumimoji="1" lang="en-US" altLang="ja-JP" sz="1200" dirty="0"/>
                    </a:p>
                    <a:p>
                      <a:r>
                        <a:rPr kumimoji="1" lang="en-US" altLang="ja-JP" sz="1200" dirty="0"/>
                        <a:t>1.6</a:t>
                      </a:r>
                      <a:r>
                        <a:rPr kumimoji="1" lang="ja-JP" altLang="en-US" sz="1200" dirty="0"/>
                        <a:t>歳健診で保健師より</a:t>
                      </a:r>
                      <a:r>
                        <a:rPr kumimoji="1" lang="ja-JP" altLang="en-US" sz="1200" dirty="0">
                          <a:solidFill>
                            <a:schemeClr val="tx1"/>
                          </a:solidFill>
                        </a:rPr>
                        <a:t>健診後のフ</a:t>
                      </a:r>
                      <a:r>
                        <a:rPr kumimoji="1" lang="ja-JP" altLang="en-US" sz="1200" dirty="0"/>
                        <a:t>ォロー教室を紹介された（手帳取得：</a:t>
                      </a:r>
                      <a:r>
                        <a:rPr kumimoji="1" lang="en-US" altLang="ja-JP" sz="1200" dirty="0"/>
                        <a:t>5</a:t>
                      </a:r>
                      <a:r>
                        <a:rPr kumimoji="1" lang="ja-JP" altLang="en-US" sz="1200" dirty="0"/>
                        <a:t>歳）</a:t>
                      </a:r>
                      <a:endParaRPr kumimoji="1" lang="en-US" altLang="ja-JP" sz="1200" dirty="0"/>
                    </a:p>
                    <a:p>
                      <a:r>
                        <a:rPr kumimoji="1" lang="ja-JP" altLang="en-US" sz="1200" dirty="0"/>
                        <a:t>保育園（</a:t>
                      </a:r>
                      <a:r>
                        <a:rPr kumimoji="1" lang="en-US" altLang="ja-JP" sz="1200" dirty="0"/>
                        <a:t>2</a:t>
                      </a:r>
                      <a:r>
                        <a:rPr kumimoji="1" lang="ja-JP" altLang="en-US" sz="1200" dirty="0"/>
                        <a:t>歳から）と児童発達支援センター（</a:t>
                      </a:r>
                      <a:r>
                        <a:rPr kumimoji="1" lang="en-US" altLang="ja-JP" sz="1200" dirty="0"/>
                        <a:t>3</a:t>
                      </a:r>
                      <a:r>
                        <a:rPr kumimoji="1" lang="ja-JP" altLang="en-US" sz="1200" dirty="0"/>
                        <a:t>歳から）を並行通園していたが</a:t>
                      </a:r>
                      <a:r>
                        <a:rPr kumimoji="1" lang="en-US" altLang="ja-JP" sz="1200" dirty="0"/>
                        <a:t>4</a:t>
                      </a:r>
                      <a:r>
                        <a:rPr kumimoji="1" lang="ja-JP" altLang="en-US" sz="1200" dirty="0"/>
                        <a:t>歳時から児童発達支援センター</a:t>
                      </a:r>
                      <a:r>
                        <a:rPr kumimoji="1" lang="en-US" altLang="ja-JP" sz="1200" dirty="0"/>
                        <a:t>Tomorrow</a:t>
                      </a:r>
                      <a:r>
                        <a:rPr kumimoji="1" lang="ja-JP" altLang="en-US" sz="1200" dirty="0"/>
                        <a:t>に通園となる</a:t>
                      </a:r>
                      <a:endParaRPr kumimoji="1" lang="en-US" altLang="ja-JP" sz="1200" dirty="0"/>
                    </a:p>
                    <a:p>
                      <a:r>
                        <a:rPr kumimoji="1" lang="ja-JP" altLang="en-US" sz="1200" dirty="0"/>
                        <a:t>就学相談の結果、地域の小学校の特別支援級に進学予定　</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946988780"/>
                  </a:ext>
                </a:extLst>
              </a:tr>
              <a:tr h="628343">
                <a:tc>
                  <a:txBody>
                    <a:bodyPr/>
                    <a:lstStyle/>
                    <a:p>
                      <a:r>
                        <a:rPr kumimoji="1" lang="ja-JP" altLang="en-US" sz="1200" dirty="0"/>
                        <a:t>相談に至る経緯</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幼児期はセルフプラン　児童発達支援センターの担当職員が相談を受けてくれていた</a:t>
                      </a:r>
                      <a:endParaRPr kumimoji="1" lang="en-US" altLang="ja-JP" sz="1200" dirty="0"/>
                    </a:p>
                    <a:p>
                      <a:r>
                        <a:rPr kumimoji="1" lang="ja-JP" altLang="en-US" sz="1200" dirty="0"/>
                        <a:t>この度、就学に伴い障害児相談支援事業所</a:t>
                      </a:r>
                      <a:r>
                        <a:rPr kumimoji="1" lang="en-US" altLang="ja-JP" sz="1200" dirty="0"/>
                        <a:t>ONE</a:t>
                      </a:r>
                      <a:r>
                        <a:rPr kumimoji="1" lang="ja-JP" altLang="en-US" sz="1200" dirty="0"/>
                        <a:t>がプラン作成となる（児童発達支援センターの担当職が一緒に相談支援事業所を探してくれた）</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090388880"/>
                  </a:ext>
                </a:extLst>
              </a:tr>
              <a:tr h="442167">
                <a:tc>
                  <a:txBody>
                    <a:bodyPr/>
                    <a:lstStyle/>
                    <a:p>
                      <a:r>
                        <a:rPr kumimoji="1" lang="ja-JP" altLang="en-US" sz="1200" dirty="0"/>
                        <a:t>希望など（本児・保護者）</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t>A</a:t>
                      </a:r>
                      <a:r>
                        <a:rPr kumimoji="1" lang="ja-JP" altLang="en-US" sz="1200" dirty="0"/>
                        <a:t>くん：</a:t>
                      </a:r>
                      <a:r>
                        <a:rPr kumimoji="1" lang="ja-JP" altLang="en-US" sz="1200" dirty="0">
                          <a:solidFill>
                            <a:schemeClr val="tx1"/>
                          </a:solidFill>
                        </a:rPr>
                        <a:t>（推測）兄ちゃんと遊びたい　「こうえんいく！」</a:t>
                      </a:r>
                      <a:r>
                        <a:rPr kumimoji="1" lang="ja-JP" altLang="en-US" sz="1200" dirty="0">
                          <a:solidFill>
                            <a:srgbClr val="FF0000"/>
                          </a:solidFill>
                        </a:rPr>
                        <a:t>　</a:t>
                      </a:r>
                      <a:r>
                        <a:rPr kumimoji="1" lang="ja-JP" altLang="en-US" sz="1200" dirty="0"/>
                        <a:t>家族：環境の変化をうまく乗り越えて欲しい　言語面と情緒的な成長を期待したい（他児との交流など）</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1219378024"/>
                  </a:ext>
                </a:extLst>
              </a:tr>
              <a:tr h="540592">
                <a:tc>
                  <a:txBody>
                    <a:bodyPr/>
                    <a:lstStyle/>
                    <a:p>
                      <a:r>
                        <a:rPr kumimoji="1" lang="en-US" altLang="ja-JP" sz="1200" dirty="0"/>
                        <a:t>A</a:t>
                      </a:r>
                      <a:r>
                        <a:rPr kumimoji="1" lang="ja-JP" altLang="en-US" sz="1200" dirty="0"/>
                        <a:t>くんや家族の問題</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en-US" altLang="ja-JP" sz="1200" dirty="0"/>
                        <a:t>A</a:t>
                      </a:r>
                      <a:r>
                        <a:rPr kumimoji="1" lang="ja-JP" altLang="en-US" sz="1200" dirty="0"/>
                        <a:t>くん：</a:t>
                      </a:r>
                      <a:r>
                        <a:rPr kumimoji="1" lang="ja-JP" altLang="en-US" sz="1200" dirty="0">
                          <a:solidFill>
                            <a:schemeClr val="tx1"/>
                          </a:solidFill>
                        </a:rPr>
                        <a:t>体力的に疲れやすく、全体的に筋力は弱い　</a:t>
                      </a:r>
                      <a:r>
                        <a:rPr kumimoji="1" lang="ja-JP" altLang="en-US" sz="1200" dirty="0"/>
                        <a:t>家族：両親の仕事の関係で平日は放課後支援が必要（母親が就業日増を検討中：現在は月～木就業）</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292682861"/>
                  </a:ext>
                </a:extLst>
              </a:tr>
              <a:tr h="414068">
                <a:tc>
                  <a:txBody>
                    <a:bodyPr/>
                    <a:lstStyle/>
                    <a:p>
                      <a:r>
                        <a:rPr kumimoji="1" lang="en-US" altLang="ja-JP" sz="1200" dirty="0"/>
                        <a:t>A</a:t>
                      </a:r>
                      <a:r>
                        <a:rPr kumimoji="1" lang="ja-JP" altLang="en-US" sz="1200" dirty="0"/>
                        <a:t>くんの強み</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明るく好奇心旺盛　最近語彙が増えた（やや不明瞭であるが、最近二語文を使い始めた）</a:t>
                      </a:r>
                      <a:r>
                        <a:rPr kumimoji="1" lang="ja-JP" altLang="en-US" sz="1200" dirty="0">
                          <a:solidFill>
                            <a:schemeClr val="tx1"/>
                          </a:solidFill>
                        </a:rPr>
                        <a:t>　買い物など毎日のように出かけたがる　誰にでも抱きついていくところがある</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504052905"/>
                  </a:ext>
                </a:extLst>
              </a:tr>
              <a:tr h="540592">
                <a:tc>
                  <a:txBody>
                    <a:bodyPr/>
                    <a:lstStyle/>
                    <a:p>
                      <a:r>
                        <a:rPr kumimoji="1" lang="ja-JP" altLang="en-US" sz="1200" dirty="0"/>
                        <a:t>その他</a:t>
                      </a:r>
                      <a:endParaRPr kumimoji="1" lang="ja-JP" altLang="en-US" sz="1200" dirty="0">
                        <a:latin typeface="メイリオ" panose="020B0604030504040204" pitchFamily="50" charset="-128"/>
                        <a:ea typeface="メイリオ" panose="020B0604030504040204" pitchFamily="50" charset="-128"/>
                      </a:endParaRPr>
                    </a:p>
                  </a:txBody>
                  <a:tcPr marL="68580" marR="68580" marT="34290" marB="34290" anchor="ctr"/>
                </a:tc>
                <a:tc>
                  <a:txBody>
                    <a:bodyPr/>
                    <a:lstStyle/>
                    <a:p>
                      <a:r>
                        <a:rPr kumimoji="1" lang="ja-JP" altLang="en-US" sz="1200" dirty="0"/>
                        <a:t>本児の就学に伴い、放課後等デイサービスの利用を希望。放課後等デイサービスさんさんの利用を検討している（児童発達支援センターの担当者が提示した事業所から選択）</a:t>
                      </a:r>
                      <a:endParaRPr kumimoji="1" lang="en-US" altLang="ja-JP" sz="1200" dirty="0">
                        <a:latin typeface="メイリオ" panose="020B0604030504040204" pitchFamily="50" charset="-128"/>
                        <a:ea typeface="メイリオ" panose="020B0604030504040204" pitchFamily="50" charset="-128"/>
                      </a:endParaRPr>
                    </a:p>
                  </a:txBody>
                  <a:tcPr marL="68580" marR="68580" marT="34290" marB="34290" anchor="ctr"/>
                </a:tc>
                <a:extLst>
                  <a:ext uri="{0D108BD9-81ED-4DB2-BD59-A6C34878D82A}">
                    <a16:rowId xmlns:a16="http://schemas.microsoft.com/office/drawing/2014/main" val="3394931216"/>
                  </a:ext>
                </a:extLst>
              </a:tr>
            </a:tbl>
          </a:graphicData>
        </a:graphic>
      </p:graphicFrame>
    </p:spTree>
    <p:extLst>
      <p:ext uri="{BB962C8B-B14F-4D97-AF65-F5344CB8AC3E}">
        <p14:creationId xmlns:p14="http://schemas.microsoft.com/office/powerpoint/2010/main" val="133551135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2231</TotalTime>
  <Words>8569</Words>
  <Application>Microsoft Office PowerPoint</Application>
  <PresentationFormat>画面に合わせる (4:3)</PresentationFormat>
  <Paragraphs>820</Paragraphs>
  <Slides>44</Slides>
  <Notes>28</Notes>
  <HiddenSlides>0</HiddenSlides>
  <MMClips>0</MMClips>
  <ScaleCrop>false</ScaleCrop>
  <HeadingPairs>
    <vt:vector size="6" baseType="variant">
      <vt:variant>
        <vt:lpstr>使用されているフォント</vt:lpstr>
      </vt:variant>
      <vt:variant>
        <vt:i4>14</vt:i4>
      </vt:variant>
      <vt:variant>
        <vt:lpstr>テーマ</vt:lpstr>
      </vt:variant>
      <vt:variant>
        <vt:i4>3</vt:i4>
      </vt:variant>
      <vt:variant>
        <vt:lpstr>スライド タイトル</vt:lpstr>
      </vt:variant>
      <vt:variant>
        <vt:i4>44</vt:i4>
      </vt:variant>
    </vt:vector>
  </HeadingPairs>
  <TitlesOfParts>
    <vt:vector size="61" baseType="lpstr">
      <vt:lpstr>ＤＨＰ平成ゴシックW5</vt:lpstr>
      <vt:lpstr>HGP創英角ｺﾞｼｯｸUB</vt:lpstr>
      <vt:lpstr>HG創英角ｺﾞｼｯｸUB</vt:lpstr>
      <vt:lpstr>ＭＳ Ｐゴシック</vt:lpstr>
      <vt:lpstr>ＭＳ Ｐ明朝</vt:lpstr>
      <vt:lpstr>ＭＳ ゴシック</vt:lpstr>
      <vt:lpstr>メイリオ</vt:lpstr>
      <vt:lpstr>メイリオ</vt:lpstr>
      <vt:lpstr>游ゴシック</vt:lpstr>
      <vt:lpstr>游ゴシック Light</vt:lpstr>
      <vt:lpstr>Arial</vt:lpstr>
      <vt:lpstr>Calibri</vt:lpstr>
      <vt:lpstr>Calibri Light</vt:lpstr>
      <vt:lpstr>Times New Roman</vt:lpstr>
      <vt:lpstr>Office Theme</vt:lpstr>
      <vt:lpstr>1_Office Theme</vt:lpstr>
      <vt:lpstr>Office テーマ</vt:lpstr>
      <vt:lpstr>【演習】 児童期における相談支援の初期的な対応 　　</vt:lpstr>
      <vt:lpstr>本日の進め方　13:00～14:10</vt:lpstr>
      <vt:lpstr>演習プログラム</vt:lpstr>
      <vt:lpstr>獲得目標</vt:lpstr>
      <vt:lpstr>PowerPoint プレゼンテーション</vt:lpstr>
      <vt:lpstr>プログラム内容の概要と解説</vt:lpstr>
      <vt:lpstr>演習１</vt:lpstr>
      <vt:lpstr>状況（設定）確認　　　　（事業所名は架空）</vt:lpstr>
      <vt:lpstr>事例の概要（例）</vt:lpstr>
      <vt:lpstr>プログラム内容の概要と解説　２</vt:lpstr>
      <vt:lpstr>事例作成について 　　　（都道府県で作成される場合の配慮点等）</vt:lpstr>
      <vt:lpstr>このケースについて考えてみましょう！</vt:lpstr>
      <vt:lpstr>相談支援専門員とサービス管理責任者・児童発達管理責任者の連携とそれぞれの役割を事例から考えてみましょう</vt:lpstr>
      <vt:lpstr>このケースについてそれぞれの立場で考えてみましょう！</vt:lpstr>
      <vt:lpstr>振り返り（グループワーク）　 　　　　　　　　　　　　　　15分</vt:lpstr>
      <vt:lpstr>【参考】話し合い（会議）のルール</vt:lpstr>
      <vt:lpstr>PowerPoint プレゼンテーション</vt:lpstr>
      <vt:lpstr>PowerPoint プレゼンテーション</vt:lpstr>
      <vt:lpstr>PowerPoint プレゼンテーション</vt:lpstr>
      <vt:lpstr>PowerPoint プレゼンテーション</vt:lpstr>
      <vt:lpstr>プログラム内容の概要と解説３</vt:lpstr>
      <vt:lpstr>PowerPoint プレゼンテーション</vt:lpstr>
      <vt:lpstr>状況（設定）確認　２</vt:lpstr>
      <vt:lpstr>障害児支援 利用計画案の書き方</vt:lpstr>
      <vt:lpstr>障害児支援 利用計画案 の書き方</vt:lpstr>
      <vt:lpstr>障害児支援 利用計画案 の書き方</vt:lpstr>
      <vt:lpstr>演習２ 障害児支援担当者会議 　　　 ロールプレイ</vt:lpstr>
      <vt:lpstr>PowerPoint プレゼンテーション</vt:lpstr>
      <vt:lpstr>PowerPoint プレゼンテーション</vt:lpstr>
      <vt:lpstr>PowerPoint プレゼンテーション</vt:lpstr>
      <vt:lpstr>PowerPoint プレゼンテーション</vt:lpstr>
      <vt:lpstr>ストレングスMAP</vt:lpstr>
      <vt:lpstr>演習２の概要と解説　２</vt:lpstr>
      <vt:lpstr>模擬の配役等</vt:lpstr>
      <vt:lpstr>模擬演習（30分）</vt:lpstr>
      <vt:lpstr>配役決め（5分）</vt:lpstr>
      <vt:lpstr>ロールプレイの振り返り（10分）</vt:lpstr>
      <vt:lpstr>まとめ</vt:lpstr>
      <vt:lpstr>支援提供プロセスの連携イメージ －本人・家族を中心において－</vt:lpstr>
      <vt:lpstr>「支援会議」（サービス担当者会議・個別支援会議等を含む）を実施していくタイミング</vt:lpstr>
      <vt:lpstr>「支援会議」（サービス担当者会議・個別支援会議等を含む）を実施していくタイミング</vt:lpstr>
      <vt:lpstr>児童期における ソーシャルワークの視点</vt:lpstr>
      <vt:lpstr>PowerPoint プレゼンテーション</vt:lpstr>
      <vt:lpstr>都道府県研修で本講義を実施する際に 　　　　　　　検討して欲しいこと（まとめ）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「講義／演習：児童期における発達支援」についての概要と解説　90分</dc:title>
  <dc:creator>酒井 康年</dc:creator>
  <cp:lastModifiedBy>博一 金丸</cp:lastModifiedBy>
  <cp:revision>73</cp:revision>
  <cp:lastPrinted>2022-07-21T08:02:56Z</cp:lastPrinted>
  <dcterms:created xsi:type="dcterms:W3CDTF">2021-05-31T21:19:07Z</dcterms:created>
  <dcterms:modified xsi:type="dcterms:W3CDTF">2023-08-04T07:52:57Z</dcterms:modified>
</cp:coreProperties>
</file>